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715be4ce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715be4c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63dac772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63dac772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63dac772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63dac772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6751bd9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6751bd9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6751bd94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6751bd94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6751bd94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6751bd94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63dac772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63dac772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63c58bde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63c58bde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63c58bde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63c58bde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63c58bde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63c58bde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662f061c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662f061c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63e45bf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63e45bf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63c58bde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63c58bde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63c58bde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63c58bde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662f061c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662f061c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662f061c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662f061c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662f061c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662f061c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662f061c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662f061c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67a7be343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67a7be343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662f061c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662f061c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662f061c2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662f061c2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662f061c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662f061c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63dac772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63dac772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662f061c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662f061c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67a7be343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67a7be343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67a7be343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e67a7be343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67a7be343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67a7be343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662f061c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662f061c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662f061c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662f061c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662f061c2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662f061c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67aac72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67aac72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5614e3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5614e3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5614e353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5614e353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63dac772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63dac772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5614e353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5614e353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5614e353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5614e353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5614e353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5614e353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5614e353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5614e353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5614e353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e5614e353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67aac728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67aac728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67aac728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67aac728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e67aac728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e67aac728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e5614e353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e5614e353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e5614e353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e5614e353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63dac772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63dac772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5614e353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5614e353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63dac772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63dac772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63dac772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63dac772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63dac772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63dac772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1.png"/><Relationship Id="rId5" Type="http://schemas.openxmlformats.org/officeDocument/2006/relationships/image" Target="../media/image24.png"/><Relationship Id="rId6" Type="http://schemas.openxmlformats.org/officeDocument/2006/relationships/image" Target="../media/image40.png"/><Relationship Id="rId7" Type="http://schemas.openxmlformats.org/officeDocument/2006/relationships/image" Target="../media/image8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hyperlink" Target="https://www.nationalgeographic.com/magazine/graphics/diversity-race-ethnicity-united-states-america-interactive-ma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3.png"/><Relationship Id="rId4" Type="http://schemas.openxmlformats.org/officeDocument/2006/relationships/image" Target="../media/image8.png"/><Relationship Id="rId5" Type="http://schemas.openxmlformats.org/officeDocument/2006/relationships/image" Target="../media/image24.png"/><Relationship Id="rId6" Type="http://schemas.openxmlformats.org/officeDocument/2006/relationships/image" Target="../media/image40.png"/><Relationship Id="rId7" Type="http://schemas.openxmlformats.org/officeDocument/2006/relationships/image" Target="../media/image8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image" Target="../media/image43.jpg"/><Relationship Id="rId6" Type="http://schemas.openxmlformats.org/officeDocument/2006/relationships/image" Target="../media/image46.png"/><Relationship Id="rId7"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42.png"/><Relationship Id="rId5"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47.png"/><Relationship Id="rId5" Type="http://schemas.openxmlformats.org/officeDocument/2006/relationships/image" Target="../media/image55.png"/><Relationship Id="rId6" Type="http://schemas.openxmlformats.org/officeDocument/2006/relationships/image" Target="../media/image5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59.png"/><Relationship Id="rId6" Type="http://schemas.openxmlformats.org/officeDocument/2006/relationships/image" Target="../media/image80.png"/><Relationship Id="rId7" Type="http://schemas.openxmlformats.org/officeDocument/2006/relationships/image" Target="../media/image60.png"/><Relationship Id="rId8"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propublica.org/article/how-we-analyzed-the-compas-recidivism-algorith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3.png"/><Relationship Id="rId4" Type="http://schemas.openxmlformats.org/officeDocument/2006/relationships/image" Target="../media/image81.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propublica.org/article/how-we-analyzed-the-compas-recidivism-algorith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6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0.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71.png"/><Relationship Id="rId5"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7.png"/><Relationship Id="rId4" Type="http://schemas.openxmlformats.org/officeDocument/2006/relationships/image" Target="../media/image71.png"/><Relationship Id="rId5"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thinkwithgoogle.com/feature/ml-fairness-for-market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8.jp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54775" y="0"/>
            <a:ext cx="9198900" cy="5143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5720350" y="353250"/>
            <a:ext cx="2732500" cy="2644349"/>
          </a:xfrm>
          <a:prstGeom prst="rect">
            <a:avLst/>
          </a:prstGeom>
          <a:noFill/>
          <a:ln>
            <a:noFill/>
          </a:ln>
        </p:spPr>
      </p:pic>
      <p:sp>
        <p:nvSpPr>
          <p:cNvPr id="56" name="Google Shape;56;p13"/>
          <p:cNvSpPr txBox="1"/>
          <p:nvPr/>
        </p:nvSpPr>
        <p:spPr>
          <a:xfrm>
            <a:off x="616750" y="585775"/>
            <a:ext cx="52293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1C232"/>
                </a:solidFill>
              </a:rPr>
              <a:t>Algorithmic Fairness of Statistical Decision Systems</a:t>
            </a:r>
            <a:endParaRPr sz="4800">
              <a:solidFill>
                <a:srgbClr val="F1C232"/>
              </a:solidFill>
            </a:endParaRPr>
          </a:p>
        </p:txBody>
      </p:sp>
      <p:sp>
        <p:nvSpPr>
          <p:cNvPr id="57" name="Google Shape;57;p13"/>
          <p:cNvSpPr txBox="1"/>
          <p:nvPr/>
        </p:nvSpPr>
        <p:spPr>
          <a:xfrm>
            <a:off x="6198400" y="3950500"/>
            <a:ext cx="2443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rPr>
              <a:t>Subhrajyoty Roy</a:t>
            </a:r>
            <a:endParaRPr sz="2000">
              <a:solidFill>
                <a:schemeClr val="lt1"/>
              </a:solidFill>
            </a:endParaRPr>
          </a:p>
          <a:p>
            <a:pPr indent="0" lvl="0" marL="0" rtl="0" algn="l">
              <a:spcBef>
                <a:spcPts val="0"/>
              </a:spcBef>
              <a:spcAft>
                <a:spcPts val="0"/>
              </a:spcAft>
              <a:buNone/>
            </a:pPr>
            <a:r>
              <a:rPr lang="en" sz="2000">
                <a:solidFill>
                  <a:schemeClr val="lt1"/>
                </a:solidFill>
              </a:rPr>
              <a:t>14th August, 2021</a:t>
            </a:r>
            <a:endParaRPr sz="2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What is Bias?</a:t>
            </a:r>
            <a:endParaRPr b="1">
              <a:solidFill>
                <a:srgbClr val="1155CC"/>
              </a:solidFill>
            </a:endParaRPr>
          </a:p>
        </p:txBody>
      </p:sp>
      <p:sp>
        <p:nvSpPr>
          <p:cNvPr id="149" name="Google Shape;149;p22"/>
          <p:cNvSpPr txBox="1"/>
          <p:nvPr/>
        </p:nvSpPr>
        <p:spPr>
          <a:xfrm>
            <a:off x="844450" y="1320425"/>
            <a:ext cx="7170300" cy="1426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B7B7B7"/>
              </a:buClr>
              <a:buSzPts val="1600"/>
              <a:buChar char="●"/>
            </a:pPr>
            <a:r>
              <a:rPr lang="en" sz="1600">
                <a:solidFill>
                  <a:srgbClr val="B7B7B7"/>
                </a:solidFill>
              </a:rPr>
              <a:t>Selection, Sampling and Reporting Bias</a:t>
            </a:r>
            <a:endParaRPr sz="1600">
              <a:solidFill>
                <a:srgbClr val="B7B7B7"/>
              </a:solidFill>
            </a:endParaRPr>
          </a:p>
          <a:p>
            <a:pPr indent="-330200" lvl="0" marL="457200" rtl="0" algn="l">
              <a:spcBef>
                <a:spcPts val="1000"/>
              </a:spcBef>
              <a:spcAft>
                <a:spcPts val="0"/>
              </a:spcAft>
              <a:buClr>
                <a:srgbClr val="B7B7B7"/>
              </a:buClr>
              <a:buSzPts val="1600"/>
              <a:buChar char="●"/>
            </a:pPr>
            <a:r>
              <a:rPr lang="en" sz="1600">
                <a:solidFill>
                  <a:srgbClr val="B7B7B7"/>
                </a:solidFill>
              </a:rPr>
              <a:t>Bias of an estimator</a:t>
            </a:r>
            <a:endParaRPr sz="1600">
              <a:solidFill>
                <a:srgbClr val="B7B7B7"/>
              </a:solidFill>
            </a:endParaRPr>
          </a:p>
          <a:p>
            <a:pPr indent="-330200" lvl="0" marL="457200" rtl="0" algn="l">
              <a:spcBef>
                <a:spcPts val="1000"/>
              </a:spcBef>
              <a:spcAft>
                <a:spcPts val="1000"/>
              </a:spcAft>
              <a:buClr>
                <a:srgbClr val="B7B7B7"/>
              </a:buClr>
              <a:buSzPts val="1600"/>
              <a:buChar char="●"/>
            </a:pPr>
            <a:r>
              <a:rPr lang="en" sz="1600">
                <a:solidFill>
                  <a:srgbClr val="B7B7B7"/>
                </a:solidFill>
              </a:rPr>
              <a:t>Bias against the racial, gender, minority discriminations and prejudices in historical context</a:t>
            </a:r>
            <a:endParaRPr sz="1600">
              <a:solidFill>
                <a:srgbClr val="B7B7B7"/>
              </a:solidFill>
            </a:endParaRPr>
          </a:p>
        </p:txBody>
      </p:sp>
      <p:sp>
        <p:nvSpPr>
          <p:cNvPr id="150" name="Google Shape;150;p22"/>
          <p:cNvSpPr txBox="1"/>
          <p:nvPr/>
        </p:nvSpPr>
        <p:spPr>
          <a:xfrm>
            <a:off x="3008200" y="2980900"/>
            <a:ext cx="357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Is not AI / ML / DL all about classifying (and discriminate)?</a:t>
            </a:r>
            <a:endParaRPr sz="1700"/>
          </a:p>
        </p:txBody>
      </p:sp>
      <p:pic>
        <p:nvPicPr>
          <p:cNvPr id="151" name="Google Shape;151;p22"/>
          <p:cNvPicPr preferRelativeResize="0"/>
          <p:nvPr/>
        </p:nvPicPr>
        <p:blipFill>
          <a:blip r:embed="rId3">
            <a:alphaModFix/>
          </a:blip>
          <a:stretch>
            <a:fillRect/>
          </a:stretch>
        </p:blipFill>
        <p:spPr>
          <a:xfrm>
            <a:off x="337300" y="2899025"/>
            <a:ext cx="2766188" cy="2092075"/>
          </a:xfrm>
          <a:prstGeom prst="rect">
            <a:avLst/>
          </a:prstGeom>
          <a:noFill/>
          <a:ln>
            <a:noFill/>
          </a:ln>
        </p:spPr>
      </p:pic>
      <p:sp>
        <p:nvSpPr>
          <p:cNvPr id="152" name="Google Shape;152;p22"/>
          <p:cNvSpPr txBox="1"/>
          <p:nvPr/>
        </p:nvSpPr>
        <p:spPr>
          <a:xfrm>
            <a:off x="3318100" y="4022675"/>
            <a:ext cx="37464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Unjustified basis of discrimination</a:t>
            </a:r>
            <a:endParaRPr sz="1500"/>
          </a:p>
          <a:p>
            <a:pPr indent="-323850" lvl="0" marL="457200" rtl="0" algn="l">
              <a:spcBef>
                <a:spcPts val="0"/>
              </a:spcBef>
              <a:spcAft>
                <a:spcPts val="0"/>
              </a:spcAft>
              <a:buSzPts val="1500"/>
              <a:buChar char="●"/>
            </a:pPr>
            <a:r>
              <a:rPr lang="en" sz="1500"/>
              <a:t>Moral and ethical </a:t>
            </a:r>
            <a:r>
              <a:rPr lang="en" sz="1500"/>
              <a:t>irrelevance</a:t>
            </a:r>
            <a:r>
              <a:rPr lang="en" sz="1500"/>
              <a:t>.</a:t>
            </a:r>
            <a:endParaRPr sz="1500"/>
          </a:p>
        </p:txBody>
      </p:sp>
      <p:pic>
        <p:nvPicPr>
          <p:cNvPr id="153" name="Google Shape;153;p22"/>
          <p:cNvPicPr preferRelativeResize="0"/>
          <p:nvPr/>
        </p:nvPicPr>
        <p:blipFill>
          <a:blip r:embed="rId4">
            <a:alphaModFix/>
          </a:blip>
          <a:stretch>
            <a:fillRect/>
          </a:stretch>
        </p:blipFill>
        <p:spPr>
          <a:xfrm>
            <a:off x="6852604" y="3488700"/>
            <a:ext cx="2080376" cy="1426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Why should we care? Isn’t everything biased?</a:t>
            </a:r>
            <a:endParaRPr b="1">
              <a:solidFill>
                <a:srgbClr val="1155CC"/>
              </a:solidFill>
            </a:endParaRPr>
          </a:p>
        </p:txBody>
      </p:sp>
      <p:pic>
        <p:nvPicPr>
          <p:cNvPr id="159" name="Google Shape;159;p23"/>
          <p:cNvPicPr preferRelativeResize="0"/>
          <p:nvPr/>
        </p:nvPicPr>
        <p:blipFill rotWithShape="1">
          <a:blip r:embed="rId3">
            <a:alphaModFix/>
          </a:blip>
          <a:srcRect b="23875" l="31974" r="33112" t="26434"/>
          <a:stretch/>
        </p:blipFill>
        <p:spPr>
          <a:xfrm>
            <a:off x="1335200" y="1277650"/>
            <a:ext cx="6463925" cy="3730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Two Doctrines</a:t>
            </a:r>
            <a:endParaRPr b="1">
              <a:solidFill>
                <a:srgbClr val="1155CC"/>
              </a:solidFill>
            </a:endParaRPr>
          </a:p>
        </p:txBody>
      </p:sp>
      <p:sp>
        <p:nvSpPr>
          <p:cNvPr id="165" name="Google Shape;165;p24"/>
          <p:cNvSpPr/>
          <p:nvPr/>
        </p:nvSpPr>
        <p:spPr>
          <a:xfrm>
            <a:off x="3684107" y="1450850"/>
            <a:ext cx="1737000" cy="6021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Discrimination Law</a:t>
            </a:r>
            <a:endParaRPr sz="1700">
              <a:solidFill>
                <a:srgbClr val="FFFFFF"/>
              </a:solidFill>
            </a:endParaRPr>
          </a:p>
        </p:txBody>
      </p:sp>
      <p:sp>
        <p:nvSpPr>
          <p:cNvPr id="166" name="Google Shape;166;p24"/>
          <p:cNvSpPr/>
          <p:nvPr/>
        </p:nvSpPr>
        <p:spPr>
          <a:xfrm>
            <a:off x="5683421" y="2675271"/>
            <a:ext cx="1737000" cy="6021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Disparate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Impact</a:t>
            </a:r>
            <a:endParaRPr sz="1800">
              <a:solidFill>
                <a:srgbClr val="FFFFFF"/>
              </a:solidFill>
            </a:endParaRPr>
          </a:p>
        </p:txBody>
      </p:sp>
      <p:sp>
        <p:nvSpPr>
          <p:cNvPr id="167" name="Google Shape;167;p24"/>
          <p:cNvSpPr/>
          <p:nvPr/>
        </p:nvSpPr>
        <p:spPr>
          <a:xfrm>
            <a:off x="1684793" y="2675271"/>
            <a:ext cx="1737000" cy="6021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Disparate Treatment</a:t>
            </a:r>
            <a:endParaRPr sz="1700">
              <a:solidFill>
                <a:srgbClr val="FFFFFF"/>
              </a:solidFill>
            </a:endParaRPr>
          </a:p>
        </p:txBody>
      </p:sp>
      <p:sp>
        <p:nvSpPr>
          <p:cNvPr id="168" name="Google Shape;168;p24"/>
          <p:cNvSpPr/>
          <p:nvPr/>
        </p:nvSpPr>
        <p:spPr>
          <a:xfrm>
            <a:off x="730200" y="3899693"/>
            <a:ext cx="1737000" cy="6021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Formal</a:t>
            </a:r>
            <a:endParaRPr sz="1900">
              <a:solidFill>
                <a:srgbClr val="FFFFFF"/>
              </a:solidFill>
            </a:endParaRPr>
          </a:p>
        </p:txBody>
      </p:sp>
      <p:sp>
        <p:nvSpPr>
          <p:cNvPr id="169" name="Google Shape;169;p24"/>
          <p:cNvSpPr/>
          <p:nvPr/>
        </p:nvSpPr>
        <p:spPr>
          <a:xfrm>
            <a:off x="2639387" y="3899693"/>
            <a:ext cx="1737000" cy="6021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Intentional</a:t>
            </a:r>
            <a:endParaRPr sz="2000">
              <a:solidFill>
                <a:srgbClr val="FFFFFF"/>
              </a:solidFill>
            </a:endParaRPr>
          </a:p>
        </p:txBody>
      </p:sp>
      <p:sp>
        <p:nvSpPr>
          <p:cNvPr id="170" name="Google Shape;170;p24"/>
          <p:cNvSpPr/>
          <p:nvPr/>
        </p:nvSpPr>
        <p:spPr>
          <a:xfrm>
            <a:off x="4728835" y="3899693"/>
            <a:ext cx="1737000" cy="6021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Unjustified</a:t>
            </a:r>
            <a:endParaRPr sz="1600">
              <a:solidFill>
                <a:srgbClr val="FFFFFF"/>
              </a:solidFill>
            </a:endParaRPr>
          </a:p>
        </p:txBody>
      </p:sp>
      <p:sp>
        <p:nvSpPr>
          <p:cNvPr id="171" name="Google Shape;171;p24"/>
          <p:cNvSpPr/>
          <p:nvPr/>
        </p:nvSpPr>
        <p:spPr>
          <a:xfrm>
            <a:off x="6638021" y="3899693"/>
            <a:ext cx="1737000" cy="6021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Avoidable</a:t>
            </a:r>
            <a:endParaRPr sz="1600">
              <a:solidFill>
                <a:srgbClr val="FFFFFF"/>
              </a:solidFill>
            </a:endParaRPr>
          </a:p>
        </p:txBody>
      </p:sp>
      <p:cxnSp>
        <p:nvCxnSpPr>
          <p:cNvPr id="172" name="Google Shape;172;p24"/>
          <p:cNvCxnSpPr>
            <a:stCxn id="165" idx="2"/>
            <a:endCxn id="166" idx="0"/>
          </p:cNvCxnSpPr>
          <p:nvPr/>
        </p:nvCxnSpPr>
        <p:spPr>
          <a:xfrm flipH="1" rot="-5400000">
            <a:off x="5241107" y="1364450"/>
            <a:ext cx="622200" cy="1999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73" name="Google Shape;173;p24"/>
          <p:cNvCxnSpPr>
            <a:stCxn id="167" idx="0"/>
            <a:endCxn id="165" idx="2"/>
          </p:cNvCxnSpPr>
          <p:nvPr/>
        </p:nvCxnSpPr>
        <p:spPr>
          <a:xfrm rot="-5400000">
            <a:off x="3241793" y="1364571"/>
            <a:ext cx="622200" cy="1999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74" name="Google Shape;174;p24"/>
          <p:cNvCxnSpPr>
            <a:stCxn id="167" idx="2"/>
            <a:endCxn id="169" idx="0"/>
          </p:cNvCxnSpPr>
          <p:nvPr/>
        </p:nvCxnSpPr>
        <p:spPr>
          <a:xfrm flipH="1" rot="-5400000">
            <a:off x="2719493" y="3111171"/>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75" name="Google Shape;175;p24"/>
          <p:cNvCxnSpPr>
            <a:stCxn id="168" idx="0"/>
            <a:endCxn id="167" idx="2"/>
          </p:cNvCxnSpPr>
          <p:nvPr/>
        </p:nvCxnSpPr>
        <p:spPr>
          <a:xfrm rot="-5400000">
            <a:off x="1764900" y="3111293"/>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76" name="Google Shape;176;p24"/>
          <p:cNvCxnSpPr>
            <a:stCxn id="166" idx="2"/>
            <a:endCxn id="171" idx="0"/>
          </p:cNvCxnSpPr>
          <p:nvPr/>
        </p:nvCxnSpPr>
        <p:spPr>
          <a:xfrm flipH="1" rot="-5400000">
            <a:off x="6718121" y="3111171"/>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77" name="Google Shape;177;p24"/>
          <p:cNvCxnSpPr>
            <a:stCxn id="170" idx="0"/>
            <a:endCxn id="166" idx="2"/>
          </p:cNvCxnSpPr>
          <p:nvPr/>
        </p:nvCxnSpPr>
        <p:spPr>
          <a:xfrm rot="-5400000">
            <a:off x="5763535" y="3111293"/>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Two Doctrines</a:t>
            </a:r>
            <a:endParaRPr b="1">
              <a:solidFill>
                <a:srgbClr val="1155CC"/>
              </a:solidFill>
            </a:endParaRPr>
          </a:p>
        </p:txBody>
      </p:sp>
      <p:sp>
        <p:nvSpPr>
          <p:cNvPr id="183" name="Google Shape;183;p25"/>
          <p:cNvSpPr/>
          <p:nvPr/>
        </p:nvSpPr>
        <p:spPr>
          <a:xfrm>
            <a:off x="3684107" y="1450850"/>
            <a:ext cx="1737000" cy="6021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Discrimination Law</a:t>
            </a:r>
            <a:endParaRPr sz="1700">
              <a:solidFill>
                <a:srgbClr val="FFFFFF"/>
              </a:solidFill>
            </a:endParaRPr>
          </a:p>
        </p:txBody>
      </p:sp>
      <p:sp>
        <p:nvSpPr>
          <p:cNvPr id="184" name="Google Shape;184;p25"/>
          <p:cNvSpPr/>
          <p:nvPr/>
        </p:nvSpPr>
        <p:spPr>
          <a:xfrm>
            <a:off x="5683421" y="2675271"/>
            <a:ext cx="1737000" cy="6021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Disparate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Impact</a:t>
            </a:r>
            <a:endParaRPr sz="1800">
              <a:solidFill>
                <a:srgbClr val="FFFFFF"/>
              </a:solidFill>
            </a:endParaRPr>
          </a:p>
        </p:txBody>
      </p:sp>
      <p:sp>
        <p:nvSpPr>
          <p:cNvPr id="185" name="Google Shape;185;p25"/>
          <p:cNvSpPr/>
          <p:nvPr/>
        </p:nvSpPr>
        <p:spPr>
          <a:xfrm>
            <a:off x="1684793" y="2675271"/>
            <a:ext cx="1737000" cy="6021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Disparate Treatment</a:t>
            </a:r>
            <a:endParaRPr sz="1700">
              <a:solidFill>
                <a:srgbClr val="FFFFFF"/>
              </a:solidFill>
            </a:endParaRPr>
          </a:p>
        </p:txBody>
      </p:sp>
      <p:sp>
        <p:nvSpPr>
          <p:cNvPr id="186" name="Google Shape;186;p25"/>
          <p:cNvSpPr/>
          <p:nvPr/>
        </p:nvSpPr>
        <p:spPr>
          <a:xfrm>
            <a:off x="730200" y="3899693"/>
            <a:ext cx="1737000" cy="6021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Formal</a:t>
            </a:r>
            <a:endParaRPr sz="1900">
              <a:solidFill>
                <a:srgbClr val="FFFFFF"/>
              </a:solidFill>
            </a:endParaRPr>
          </a:p>
        </p:txBody>
      </p:sp>
      <p:sp>
        <p:nvSpPr>
          <p:cNvPr id="187" name="Google Shape;187;p25"/>
          <p:cNvSpPr/>
          <p:nvPr/>
        </p:nvSpPr>
        <p:spPr>
          <a:xfrm>
            <a:off x="2639387" y="3899693"/>
            <a:ext cx="1737000" cy="6021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Intentional</a:t>
            </a:r>
            <a:endParaRPr sz="2000">
              <a:solidFill>
                <a:srgbClr val="FFFFFF"/>
              </a:solidFill>
            </a:endParaRPr>
          </a:p>
        </p:txBody>
      </p:sp>
      <p:sp>
        <p:nvSpPr>
          <p:cNvPr id="188" name="Google Shape;188;p25"/>
          <p:cNvSpPr/>
          <p:nvPr/>
        </p:nvSpPr>
        <p:spPr>
          <a:xfrm>
            <a:off x="4728835" y="3899693"/>
            <a:ext cx="1737000" cy="6021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Unjustified</a:t>
            </a:r>
            <a:endParaRPr sz="1600">
              <a:solidFill>
                <a:srgbClr val="FFFFFF"/>
              </a:solidFill>
            </a:endParaRPr>
          </a:p>
        </p:txBody>
      </p:sp>
      <p:sp>
        <p:nvSpPr>
          <p:cNvPr id="189" name="Google Shape;189;p25"/>
          <p:cNvSpPr/>
          <p:nvPr/>
        </p:nvSpPr>
        <p:spPr>
          <a:xfrm>
            <a:off x="6638021" y="3899693"/>
            <a:ext cx="1737000" cy="6021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Avoidable</a:t>
            </a:r>
            <a:endParaRPr sz="1600">
              <a:solidFill>
                <a:srgbClr val="FFFFFF"/>
              </a:solidFill>
            </a:endParaRPr>
          </a:p>
        </p:txBody>
      </p:sp>
      <p:cxnSp>
        <p:nvCxnSpPr>
          <p:cNvPr id="190" name="Google Shape;190;p25"/>
          <p:cNvCxnSpPr>
            <a:stCxn id="183" idx="2"/>
            <a:endCxn id="184" idx="0"/>
          </p:cNvCxnSpPr>
          <p:nvPr/>
        </p:nvCxnSpPr>
        <p:spPr>
          <a:xfrm flipH="1" rot="-5400000">
            <a:off x="5241107" y="1364450"/>
            <a:ext cx="622200" cy="1999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1" name="Google Shape;191;p25"/>
          <p:cNvCxnSpPr>
            <a:stCxn id="185" idx="0"/>
            <a:endCxn id="183" idx="2"/>
          </p:cNvCxnSpPr>
          <p:nvPr/>
        </p:nvCxnSpPr>
        <p:spPr>
          <a:xfrm rot="-5400000">
            <a:off x="3241793" y="1364571"/>
            <a:ext cx="622200" cy="1999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2" name="Google Shape;192;p25"/>
          <p:cNvCxnSpPr>
            <a:stCxn id="185" idx="2"/>
            <a:endCxn id="187" idx="0"/>
          </p:cNvCxnSpPr>
          <p:nvPr/>
        </p:nvCxnSpPr>
        <p:spPr>
          <a:xfrm flipH="1" rot="-5400000">
            <a:off x="2719493" y="3111171"/>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3" name="Google Shape;193;p25"/>
          <p:cNvCxnSpPr>
            <a:stCxn id="186" idx="0"/>
            <a:endCxn id="185" idx="2"/>
          </p:cNvCxnSpPr>
          <p:nvPr/>
        </p:nvCxnSpPr>
        <p:spPr>
          <a:xfrm rot="-5400000">
            <a:off x="1764900" y="3111293"/>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4" name="Google Shape;194;p25"/>
          <p:cNvCxnSpPr>
            <a:stCxn id="184" idx="2"/>
            <a:endCxn id="189" idx="0"/>
          </p:cNvCxnSpPr>
          <p:nvPr/>
        </p:nvCxnSpPr>
        <p:spPr>
          <a:xfrm flipH="1" rot="-5400000">
            <a:off x="6718121" y="3111171"/>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5" name="Google Shape;195;p25"/>
          <p:cNvCxnSpPr>
            <a:stCxn id="188" idx="0"/>
            <a:endCxn id="184" idx="2"/>
          </p:cNvCxnSpPr>
          <p:nvPr/>
        </p:nvCxnSpPr>
        <p:spPr>
          <a:xfrm rot="-5400000">
            <a:off x="5763535" y="3111293"/>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96" name="Google Shape;196;p25"/>
          <p:cNvSpPr txBox="1"/>
          <p:nvPr/>
        </p:nvSpPr>
        <p:spPr>
          <a:xfrm>
            <a:off x="588125" y="1987775"/>
            <a:ext cx="222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US Law perceived discrimination before 1970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Two Doctrines</a:t>
            </a:r>
            <a:endParaRPr b="1">
              <a:solidFill>
                <a:srgbClr val="1155CC"/>
              </a:solidFill>
            </a:endParaRPr>
          </a:p>
        </p:txBody>
      </p:sp>
      <p:sp>
        <p:nvSpPr>
          <p:cNvPr id="202" name="Google Shape;202;p26"/>
          <p:cNvSpPr/>
          <p:nvPr/>
        </p:nvSpPr>
        <p:spPr>
          <a:xfrm>
            <a:off x="3684107" y="1450850"/>
            <a:ext cx="1737000" cy="6021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Discrimination Law</a:t>
            </a:r>
            <a:endParaRPr sz="1700">
              <a:solidFill>
                <a:srgbClr val="FFFFFF"/>
              </a:solidFill>
            </a:endParaRPr>
          </a:p>
        </p:txBody>
      </p:sp>
      <p:sp>
        <p:nvSpPr>
          <p:cNvPr id="203" name="Google Shape;203;p26"/>
          <p:cNvSpPr/>
          <p:nvPr/>
        </p:nvSpPr>
        <p:spPr>
          <a:xfrm>
            <a:off x="5683421" y="2675271"/>
            <a:ext cx="1737000" cy="6021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Disparate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Impact</a:t>
            </a:r>
            <a:endParaRPr sz="1800">
              <a:solidFill>
                <a:srgbClr val="FFFFFF"/>
              </a:solidFill>
            </a:endParaRPr>
          </a:p>
        </p:txBody>
      </p:sp>
      <p:sp>
        <p:nvSpPr>
          <p:cNvPr id="204" name="Google Shape;204;p26"/>
          <p:cNvSpPr/>
          <p:nvPr/>
        </p:nvSpPr>
        <p:spPr>
          <a:xfrm>
            <a:off x="1684793" y="2675271"/>
            <a:ext cx="1737000" cy="6021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Disparate Treatment</a:t>
            </a:r>
            <a:endParaRPr sz="1700">
              <a:solidFill>
                <a:srgbClr val="FFFFFF"/>
              </a:solidFill>
            </a:endParaRPr>
          </a:p>
        </p:txBody>
      </p:sp>
      <p:sp>
        <p:nvSpPr>
          <p:cNvPr id="205" name="Google Shape;205;p26"/>
          <p:cNvSpPr/>
          <p:nvPr/>
        </p:nvSpPr>
        <p:spPr>
          <a:xfrm>
            <a:off x="730200" y="3899693"/>
            <a:ext cx="1737000" cy="6021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Formal</a:t>
            </a:r>
            <a:endParaRPr sz="1900">
              <a:solidFill>
                <a:srgbClr val="FFFFFF"/>
              </a:solidFill>
            </a:endParaRPr>
          </a:p>
        </p:txBody>
      </p:sp>
      <p:sp>
        <p:nvSpPr>
          <p:cNvPr id="206" name="Google Shape;206;p26"/>
          <p:cNvSpPr/>
          <p:nvPr/>
        </p:nvSpPr>
        <p:spPr>
          <a:xfrm>
            <a:off x="2639387" y="3899693"/>
            <a:ext cx="1737000" cy="6021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Intentional</a:t>
            </a:r>
            <a:endParaRPr sz="2000">
              <a:solidFill>
                <a:srgbClr val="FFFFFF"/>
              </a:solidFill>
            </a:endParaRPr>
          </a:p>
        </p:txBody>
      </p:sp>
      <p:sp>
        <p:nvSpPr>
          <p:cNvPr id="207" name="Google Shape;207;p26"/>
          <p:cNvSpPr/>
          <p:nvPr/>
        </p:nvSpPr>
        <p:spPr>
          <a:xfrm>
            <a:off x="4728835" y="3899693"/>
            <a:ext cx="1737000" cy="6021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Unjustified</a:t>
            </a:r>
            <a:endParaRPr sz="1600">
              <a:solidFill>
                <a:srgbClr val="FFFFFF"/>
              </a:solidFill>
            </a:endParaRPr>
          </a:p>
        </p:txBody>
      </p:sp>
      <p:sp>
        <p:nvSpPr>
          <p:cNvPr id="208" name="Google Shape;208;p26"/>
          <p:cNvSpPr/>
          <p:nvPr/>
        </p:nvSpPr>
        <p:spPr>
          <a:xfrm>
            <a:off x="6638021" y="3899693"/>
            <a:ext cx="1737000" cy="6021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Avoidable</a:t>
            </a:r>
            <a:endParaRPr sz="1600">
              <a:solidFill>
                <a:srgbClr val="FFFFFF"/>
              </a:solidFill>
            </a:endParaRPr>
          </a:p>
        </p:txBody>
      </p:sp>
      <p:cxnSp>
        <p:nvCxnSpPr>
          <p:cNvPr id="209" name="Google Shape;209;p26"/>
          <p:cNvCxnSpPr>
            <a:stCxn id="202" idx="2"/>
            <a:endCxn id="203" idx="0"/>
          </p:cNvCxnSpPr>
          <p:nvPr/>
        </p:nvCxnSpPr>
        <p:spPr>
          <a:xfrm flipH="1" rot="-5400000">
            <a:off x="5241107" y="1364450"/>
            <a:ext cx="622200" cy="1999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10" name="Google Shape;210;p26"/>
          <p:cNvCxnSpPr>
            <a:stCxn id="204" idx="0"/>
            <a:endCxn id="202" idx="2"/>
          </p:cNvCxnSpPr>
          <p:nvPr/>
        </p:nvCxnSpPr>
        <p:spPr>
          <a:xfrm rot="-5400000">
            <a:off x="3241793" y="1364571"/>
            <a:ext cx="622200" cy="1999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11" name="Google Shape;211;p26"/>
          <p:cNvCxnSpPr>
            <a:stCxn id="204" idx="2"/>
            <a:endCxn id="206" idx="0"/>
          </p:cNvCxnSpPr>
          <p:nvPr/>
        </p:nvCxnSpPr>
        <p:spPr>
          <a:xfrm flipH="1" rot="-5400000">
            <a:off x="2719493" y="3111171"/>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12" name="Google Shape;212;p26"/>
          <p:cNvCxnSpPr>
            <a:stCxn id="205" idx="0"/>
            <a:endCxn id="204" idx="2"/>
          </p:cNvCxnSpPr>
          <p:nvPr/>
        </p:nvCxnSpPr>
        <p:spPr>
          <a:xfrm rot="-5400000">
            <a:off x="1764900" y="3111293"/>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13" name="Google Shape;213;p26"/>
          <p:cNvCxnSpPr>
            <a:stCxn id="203" idx="2"/>
            <a:endCxn id="208" idx="0"/>
          </p:cNvCxnSpPr>
          <p:nvPr/>
        </p:nvCxnSpPr>
        <p:spPr>
          <a:xfrm flipH="1" rot="-5400000">
            <a:off x="6718121" y="3111171"/>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14" name="Google Shape;214;p26"/>
          <p:cNvCxnSpPr>
            <a:stCxn id="207" idx="0"/>
            <a:endCxn id="203" idx="2"/>
          </p:cNvCxnSpPr>
          <p:nvPr/>
        </p:nvCxnSpPr>
        <p:spPr>
          <a:xfrm rot="-5400000">
            <a:off x="5763535" y="3111293"/>
            <a:ext cx="622200" cy="954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15" name="Google Shape;215;p26"/>
          <p:cNvSpPr txBox="1"/>
          <p:nvPr/>
        </p:nvSpPr>
        <p:spPr>
          <a:xfrm>
            <a:off x="5913425" y="1529300"/>
            <a:ext cx="3090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Griggs vs Duke Power Company (1971)</a:t>
            </a:r>
            <a:endParaRPr sz="1200"/>
          </a:p>
          <a:p>
            <a:pPr indent="0" lvl="0" marL="0" rtl="0" algn="l">
              <a:spcBef>
                <a:spcPts val="0"/>
              </a:spcBef>
              <a:spcAft>
                <a:spcPts val="0"/>
              </a:spcAft>
              <a:buNone/>
            </a:pPr>
            <a:r>
              <a:rPr lang="en" sz="1200"/>
              <a:t>Lau vs Nichols (1974)</a:t>
            </a:r>
            <a:endParaRPr sz="1200"/>
          </a:p>
          <a:p>
            <a:pPr indent="0" lvl="0" marL="0" rtl="0" algn="l">
              <a:spcBef>
                <a:spcPts val="0"/>
              </a:spcBef>
              <a:spcAft>
                <a:spcPts val="0"/>
              </a:spcAft>
              <a:buNone/>
            </a:pPr>
            <a:r>
              <a:rPr lang="en" sz="1200"/>
              <a:t>Washington vs Davis (1976)</a:t>
            </a:r>
            <a:endParaRPr sz="1200"/>
          </a:p>
          <a:p>
            <a:pPr indent="0" lvl="0" marL="0" rtl="0" algn="l">
              <a:spcBef>
                <a:spcPts val="0"/>
              </a:spcBef>
              <a:spcAft>
                <a:spcPts val="0"/>
              </a:spcAft>
              <a:buNone/>
            </a:pPr>
            <a:r>
              <a:rPr lang="en" sz="1200"/>
              <a:t>...</a:t>
            </a:r>
            <a:r>
              <a:rPr lang="en" sz="1200"/>
              <a:t>.</a:t>
            </a:r>
            <a:endParaRPr sz="1200"/>
          </a:p>
          <a:p>
            <a:pPr indent="0" lvl="0" marL="0" rtl="0" algn="l">
              <a:spcBef>
                <a:spcPts val="0"/>
              </a:spcBef>
              <a:spcAft>
                <a:spcPts val="0"/>
              </a:spcAft>
              <a:buNone/>
            </a:pPr>
            <a:r>
              <a:rPr lang="en" sz="1200"/>
              <a:t>CVS Pharmacy vs Doe (2021)</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Bias from bad selection of predictors</a:t>
            </a:r>
            <a:endParaRPr b="1">
              <a:solidFill>
                <a:srgbClr val="1155CC"/>
              </a:solidFill>
            </a:endParaRPr>
          </a:p>
        </p:txBody>
      </p:sp>
      <p:pic>
        <p:nvPicPr>
          <p:cNvPr id="221" name="Google Shape;221;p27"/>
          <p:cNvPicPr preferRelativeResize="0"/>
          <p:nvPr/>
        </p:nvPicPr>
        <p:blipFill>
          <a:blip r:embed="rId3">
            <a:alphaModFix/>
          </a:blip>
          <a:stretch>
            <a:fillRect/>
          </a:stretch>
        </p:blipFill>
        <p:spPr>
          <a:xfrm>
            <a:off x="1100925" y="1012850"/>
            <a:ext cx="7094550" cy="3117800"/>
          </a:xfrm>
          <a:prstGeom prst="rect">
            <a:avLst/>
          </a:prstGeom>
          <a:noFill/>
          <a:ln>
            <a:noFill/>
          </a:ln>
        </p:spPr>
      </p:pic>
      <p:sp>
        <p:nvSpPr>
          <p:cNvPr id="222" name="Google Shape;222;p27"/>
          <p:cNvSpPr txBox="1"/>
          <p:nvPr/>
        </p:nvSpPr>
        <p:spPr>
          <a:xfrm>
            <a:off x="414550" y="4299050"/>
            <a:ext cx="8321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Historical data used by PredPol helps police to deploy more police to regions with more black people.</a:t>
            </a:r>
            <a:endParaRPr/>
          </a:p>
          <a:p>
            <a:pPr indent="0" lvl="0" marL="0" rtl="0" algn="ctr">
              <a:spcBef>
                <a:spcPts val="0"/>
              </a:spcBef>
              <a:spcAft>
                <a:spcPts val="0"/>
              </a:spcAft>
              <a:buNone/>
            </a:pPr>
            <a:r>
              <a:rPr lang="en"/>
              <a:t>And so the existing bias reinforces.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Bias from bad selection of targets</a:t>
            </a:r>
            <a:endParaRPr b="1">
              <a:solidFill>
                <a:srgbClr val="1155CC"/>
              </a:solidFill>
            </a:endParaRPr>
          </a:p>
        </p:txBody>
      </p:sp>
      <p:pic>
        <p:nvPicPr>
          <p:cNvPr id="228" name="Google Shape;228;p28"/>
          <p:cNvPicPr preferRelativeResize="0"/>
          <p:nvPr/>
        </p:nvPicPr>
        <p:blipFill>
          <a:blip r:embed="rId3">
            <a:alphaModFix/>
          </a:blip>
          <a:stretch>
            <a:fillRect/>
          </a:stretch>
        </p:blipFill>
        <p:spPr>
          <a:xfrm>
            <a:off x="737550" y="1567625"/>
            <a:ext cx="2841576" cy="1758225"/>
          </a:xfrm>
          <a:prstGeom prst="rect">
            <a:avLst/>
          </a:prstGeom>
          <a:noFill/>
          <a:ln>
            <a:noFill/>
          </a:ln>
        </p:spPr>
      </p:pic>
      <p:pic>
        <p:nvPicPr>
          <p:cNvPr id="229" name="Google Shape;229;p28"/>
          <p:cNvPicPr preferRelativeResize="0"/>
          <p:nvPr/>
        </p:nvPicPr>
        <p:blipFill>
          <a:blip r:embed="rId4">
            <a:alphaModFix/>
          </a:blip>
          <a:stretch>
            <a:fillRect/>
          </a:stretch>
        </p:blipFill>
        <p:spPr>
          <a:xfrm>
            <a:off x="5320926" y="2672250"/>
            <a:ext cx="2841576" cy="1420794"/>
          </a:xfrm>
          <a:prstGeom prst="rect">
            <a:avLst/>
          </a:prstGeom>
          <a:noFill/>
          <a:ln>
            <a:noFill/>
          </a:ln>
        </p:spPr>
      </p:pic>
      <p:pic>
        <p:nvPicPr>
          <p:cNvPr id="230" name="Google Shape;230;p28"/>
          <p:cNvPicPr preferRelativeResize="0"/>
          <p:nvPr/>
        </p:nvPicPr>
        <p:blipFill>
          <a:blip r:embed="rId5">
            <a:alphaModFix/>
          </a:blip>
          <a:stretch>
            <a:fillRect/>
          </a:stretch>
        </p:blipFill>
        <p:spPr>
          <a:xfrm>
            <a:off x="5794788" y="1051000"/>
            <a:ext cx="1893850" cy="1893850"/>
          </a:xfrm>
          <a:prstGeom prst="rect">
            <a:avLst/>
          </a:prstGeom>
          <a:noFill/>
          <a:ln>
            <a:noFill/>
          </a:ln>
        </p:spPr>
      </p:pic>
      <p:sp>
        <p:nvSpPr>
          <p:cNvPr id="231" name="Google Shape;231;p28"/>
          <p:cNvSpPr txBox="1"/>
          <p:nvPr/>
        </p:nvSpPr>
        <p:spPr>
          <a:xfrm>
            <a:off x="905875" y="3548100"/>
            <a:ext cx="284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Previous hiring decisions?</a:t>
            </a:r>
            <a:endParaRPr sz="1600"/>
          </a:p>
        </p:txBody>
      </p:sp>
      <p:sp>
        <p:nvSpPr>
          <p:cNvPr id="232" name="Google Shape;232;p28"/>
          <p:cNvSpPr txBox="1"/>
          <p:nvPr/>
        </p:nvSpPr>
        <p:spPr>
          <a:xfrm>
            <a:off x="5320926" y="4093050"/>
            <a:ext cx="304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Year end performance review?</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Bias from bad interaction</a:t>
            </a:r>
            <a:endParaRPr b="1">
              <a:solidFill>
                <a:srgbClr val="1155CC"/>
              </a:solidFill>
            </a:endParaRPr>
          </a:p>
        </p:txBody>
      </p:sp>
      <p:pic>
        <p:nvPicPr>
          <p:cNvPr id="238" name="Google Shape;238;p29"/>
          <p:cNvPicPr preferRelativeResize="0"/>
          <p:nvPr/>
        </p:nvPicPr>
        <p:blipFill>
          <a:blip r:embed="rId3">
            <a:alphaModFix/>
          </a:blip>
          <a:stretch>
            <a:fillRect/>
          </a:stretch>
        </p:blipFill>
        <p:spPr>
          <a:xfrm>
            <a:off x="1508075" y="985475"/>
            <a:ext cx="2100050" cy="2308450"/>
          </a:xfrm>
          <a:prstGeom prst="rect">
            <a:avLst/>
          </a:prstGeom>
          <a:noFill/>
          <a:ln>
            <a:noFill/>
          </a:ln>
        </p:spPr>
      </p:pic>
      <p:pic>
        <p:nvPicPr>
          <p:cNvPr id="239" name="Google Shape;239;p29"/>
          <p:cNvPicPr preferRelativeResize="0"/>
          <p:nvPr/>
        </p:nvPicPr>
        <p:blipFill>
          <a:blip r:embed="rId4">
            <a:alphaModFix/>
          </a:blip>
          <a:stretch>
            <a:fillRect/>
          </a:stretch>
        </p:blipFill>
        <p:spPr>
          <a:xfrm>
            <a:off x="5050525" y="1327650"/>
            <a:ext cx="2549725" cy="2549725"/>
          </a:xfrm>
          <a:prstGeom prst="rect">
            <a:avLst/>
          </a:prstGeom>
          <a:noFill/>
          <a:ln>
            <a:noFill/>
          </a:ln>
        </p:spPr>
      </p:pic>
      <p:sp>
        <p:nvSpPr>
          <p:cNvPr id="240" name="Google Shape;240;p29"/>
          <p:cNvSpPr/>
          <p:nvPr/>
        </p:nvSpPr>
        <p:spPr>
          <a:xfrm>
            <a:off x="491325" y="3334600"/>
            <a:ext cx="8340900" cy="572700"/>
          </a:xfrm>
          <a:prstGeom prst="snip2SameRect">
            <a:avLst>
              <a:gd fmla="val 50000" name="adj1"/>
              <a:gd fmla="val 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660775" y="3580825"/>
            <a:ext cx="1443300" cy="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2260975" y="3580825"/>
            <a:ext cx="1443300" cy="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3861175" y="3580825"/>
            <a:ext cx="1443300" cy="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5461375" y="3580825"/>
            <a:ext cx="1443300" cy="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7061575" y="3580825"/>
            <a:ext cx="1443300" cy="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txBox="1"/>
          <p:nvPr/>
        </p:nvSpPr>
        <p:spPr>
          <a:xfrm>
            <a:off x="629500" y="4237625"/>
            <a:ext cx="787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If one is recommended over other, it would end up </a:t>
            </a:r>
            <a:r>
              <a:rPr lang="en"/>
              <a:t>overcrowded</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Formal Description</a:t>
            </a:r>
            <a:endParaRPr b="1" sz="2820">
              <a:solidFill>
                <a:srgbClr val="1155CC"/>
              </a:solidFill>
            </a:endParaRPr>
          </a:p>
        </p:txBody>
      </p:sp>
      <p:pic>
        <p:nvPicPr>
          <p:cNvPr id="252" name="Google Shape;252;p30"/>
          <p:cNvPicPr preferRelativeResize="0"/>
          <p:nvPr/>
        </p:nvPicPr>
        <p:blipFill>
          <a:blip r:embed="rId3">
            <a:alphaModFix/>
          </a:blip>
          <a:stretch>
            <a:fillRect/>
          </a:stretch>
        </p:blipFill>
        <p:spPr>
          <a:xfrm>
            <a:off x="540800" y="1341300"/>
            <a:ext cx="304800" cy="247650"/>
          </a:xfrm>
          <a:prstGeom prst="rect">
            <a:avLst/>
          </a:prstGeom>
          <a:noFill/>
          <a:ln>
            <a:noFill/>
          </a:ln>
        </p:spPr>
      </p:pic>
      <p:sp>
        <p:nvSpPr>
          <p:cNvPr id="253" name="Google Shape;253;p30"/>
          <p:cNvSpPr txBox="1"/>
          <p:nvPr/>
        </p:nvSpPr>
        <p:spPr>
          <a:xfrm>
            <a:off x="788725" y="1228875"/>
            <a:ext cx="314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 </a:t>
            </a:r>
            <a:r>
              <a:rPr lang="en" sz="2000"/>
              <a:t>The set of predictors</a:t>
            </a:r>
            <a:endParaRPr sz="2000"/>
          </a:p>
        </p:txBody>
      </p:sp>
      <p:pic>
        <p:nvPicPr>
          <p:cNvPr id="254" name="Google Shape;254;p30"/>
          <p:cNvPicPr preferRelativeResize="0"/>
          <p:nvPr/>
        </p:nvPicPr>
        <p:blipFill>
          <a:blip r:embed="rId4">
            <a:alphaModFix/>
          </a:blip>
          <a:stretch>
            <a:fillRect/>
          </a:stretch>
        </p:blipFill>
        <p:spPr>
          <a:xfrm>
            <a:off x="559850" y="2008825"/>
            <a:ext cx="266700" cy="247650"/>
          </a:xfrm>
          <a:prstGeom prst="rect">
            <a:avLst/>
          </a:prstGeom>
          <a:noFill/>
          <a:ln>
            <a:noFill/>
          </a:ln>
        </p:spPr>
      </p:pic>
      <p:sp>
        <p:nvSpPr>
          <p:cNvPr id="255" name="Google Shape;255;p30"/>
          <p:cNvSpPr txBox="1"/>
          <p:nvPr/>
        </p:nvSpPr>
        <p:spPr>
          <a:xfrm>
            <a:off x="788725" y="1914675"/>
            <a:ext cx="346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 The binary </a:t>
            </a:r>
            <a:r>
              <a:rPr lang="en" sz="2000"/>
              <a:t>target</a:t>
            </a:r>
            <a:r>
              <a:rPr lang="en" sz="2000"/>
              <a:t> variable</a:t>
            </a:r>
            <a:endParaRPr sz="2000"/>
          </a:p>
        </p:txBody>
      </p:sp>
      <p:pic>
        <p:nvPicPr>
          <p:cNvPr id="256" name="Google Shape;256;p30"/>
          <p:cNvPicPr preferRelativeResize="0"/>
          <p:nvPr/>
        </p:nvPicPr>
        <p:blipFill>
          <a:blip r:embed="rId5">
            <a:alphaModFix/>
          </a:blip>
          <a:stretch>
            <a:fillRect/>
          </a:stretch>
        </p:blipFill>
        <p:spPr>
          <a:xfrm>
            <a:off x="493175" y="2733000"/>
            <a:ext cx="247650" cy="257175"/>
          </a:xfrm>
          <a:prstGeom prst="rect">
            <a:avLst/>
          </a:prstGeom>
          <a:noFill/>
          <a:ln>
            <a:noFill/>
          </a:ln>
        </p:spPr>
      </p:pic>
      <p:sp>
        <p:nvSpPr>
          <p:cNvPr id="257" name="Google Shape;257;p30"/>
          <p:cNvSpPr txBox="1"/>
          <p:nvPr/>
        </p:nvSpPr>
        <p:spPr>
          <a:xfrm>
            <a:off x="712525" y="2600475"/>
            <a:ext cx="314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 The sensitive attribute</a:t>
            </a:r>
            <a:endParaRPr sz="2000"/>
          </a:p>
        </p:txBody>
      </p:sp>
      <p:sp>
        <p:nvSpPr>
          <p:cNvPr id="258" name="Google Shape;258;p30"/>
          <p:cNvSpPr txBox="1"/>
          <p:nvPr/>
        </p:nvSpPr>
        <p:spPr>
          <a:xfrm>
            <a:off x="387900" y="3286275"/>
            <a:ext cx="314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The predicted score</a:t>
            </a:r>
            <a:endParaRPr sz="2000"/>
          </a:p>
        </p:txBody>
      </p:sp>
      <p:sp>
        <p:nvSpPr>
          <p:cNvPr id="259" name="Google Shape;259;p30"/>
          <p:cNvSpPr txBox="1"/>
          <p:nvPr/>
        </p:nvSpPr>
        <p:spPr>
          <a:xfrm>
            <a:off x="371875" y="3972075"/>
            <a:ext cx="397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The predicted binary decision</a:t>
            </a:r>
            <a:endParaRPr sz="2000"/>
          </a:p>
        </p:txBody>
      </p:sp>
      <p:pic>
        <p:nvPicPr>
          <p:cNvPr id="260" name="Google Shape;260;p30"/>
          <p:cNvPicPr preferRelativeResize="0"/>
          <p:nvPr/>
        </p:nvPicPr>
        <p:blipFill>
          <a:blip r:embed="rId6">
            <a:alphaModFix/>
          </a:blip>
          <a:stretch>
            <a:fillRect/>
          </a:stretch>
        </p:blipFill>
        <p:spPr>
          <a:xfrm>
            <a:off x="3933325" y="4037400"/>
            <a:ext cx="1219200" cy="361950"/>
          </a:xfrm>
          <a:prstGeom prst="rect">
            <a:avLst/>
          </a:prstGeom>
          <a:noFill/>
          <a:ln>
            <a:noFill/>
          </a:ln>
        </p:spPr>
      </p:pic>
      <p:pic>
        <p:nvPicPr>
          <p:cNvPr id="261" name="Google Shape;261;p30"/>
          <p:cNvPicPr preferRelativeResize="0"/>
          <p:nvPr/>
        </p:nvPicPr>
        <p:blipFill>
          <a:blip r:embed="rId7">
            <a:alphaModFix/>
          </a:blip>
          <a:stretch>
            <a:fillRect/>
          </a:stretch>
        </p:blipFill>
        <p:spPr>
          <a:xfrm>
            <a:off x="2821600" y="3355850"/>
            <a:ext cx="2314575" cy="371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Formal Description</a:t>
            </a:r>
            <a:endParaRPr b="1" sz="2820">
              <a:solidFill>
                <a:srgbClr val="1155CC"/>
              </a:solidFill>
            </a:endParaRPr>
          </a:p>
        </p:txBody>
      </p:sp>
      <p:pic>
        <p:nvPicPr>
          <p:cNvPr id="267" name="Google Shape;267;p31"/>
          <p:cNvPicPr preferRelativeResize="0"/>
          <p:nvPr/>
        </p:nvPicPr>
        <p:blipFill>
          <a:blip r:embed="rId3">
            <a:alphaModFix/>
          </a:blip>
          <a:stretch>
            <a:fillRect/>
          </a:stretch>
        </p:blipFill>
        <p:spPr>
          <a:xfrm>
            <a:off x="540800" y="1341300"/>
            <a:ext cx="304800" cy="247650"/>
          </a:xfrm>
          <a:prstGeom prst="rect">
            <a:avLst/>
          </a:prstGeom>
          <a:noFill/>
          <a:ln>
            <a:noFill/>
          </a:ln>
        </p:spPr>
      </p:pic>
      <p:sp>
        <p:nvSpPr>
          <p:cNvPr id="268" name="Google Shape;268;p31"/>
          <p:cNvSpPr txBox="1"/>
          <p:nvPr/>
        </p:nvSpPr>
        <p:spPr>
          <a:xfrm>
            <a:off x="788725" y="1228875"/>
            <a:ext cx="314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 The set of predictors</a:t>
            </a:r>
            <a:endParaRPr sz="2000"/>
          </a:p>
        </p:txBody>
      </p:sp>
      <p:pic>
        <p:nvPicPr>
          <p:cNvPr id="269" name="Google Shape;269;p31"/>
          <p:cNvPicPr preferRelativeResize="0"/>
          <p:nvPr/>
        </p:nvPicPr>
        <p:blipFill>
          <a:blip r:embed="rId4">
            <a:alphaModFix/>
          </a:blip>
          <a:stretch>
            <a:fillRect/>
          </a:stretch>
        </p:blipFill>
        <p:spPr>
          <a:xfrm>
            <a:off x="559850" y="2008825"/>
            <a:ext cx="266700" cy="247650"/>
          </a:xfrm>
          <a:prstGeom prst="rect">
            <a:avLst/>
          </a:prstGeom>
          <a:noFill/>
          <a:ln>
            <a:noFill/>
          </a:ln>
        </p:spPr>
      </p:pic>
      <p:sp>
        <p:nvSpPr>
          <p:cNvPr id="270" name="Google Shape;270;p31"/>
          <p:cNvSpPr txBox="1"/>
          <p:nvPr/>
        </p:nvSpPr>
        <p:spPr>
          <a:xfrm>
            <a:off x="788725" y="1914675"/>
            <a:ext cx="343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 The binary target variable</a:t>
            </a:r>
            <a:endParaRPr sz="2000"/>
          </a:p>
        </p:txBody>
      </p:sp>
      <p:pic>
        <p:nvPicPr>
          <p:cNvPr id="271" name="Google Shape;271;p31"/>
          <p:cNvPicPr preferRelativeResize="0"/>
          <p:nvPr/>
        </p:nvPicPr>
        <p:blipFill>
          <a:blip r:embed="rId5">
            <a:alphaModFix/>
          </a:blip>
          <a:stretch>
            <a:fillRect/>
          </a:stretch>
        </p:blipFill>
        <p:spPr>
          <a:xfrm>
            <a:off x="493175" y="2733000"/>
            <a:ext cx="247650" cy="257175"/>
          </a:xfrm>
          <a:prstGeom prst="rect">
            <a:avLst/>
          </a:prstGeom>
          <a:noFill/>
          <a:ln>
            <a:noFill/>
          </a:ln>
        </p:spPr>
      </p:pic>
      <p:sp>
        <p:nvSpPr>
          <p:cNvPr id="272" name="Google Shape;272;p31"/>
          <p:cNvSpPr txBox="1"/>
          <p:nvPr/>
        </p:nvSpPr>
        <p:spPr>
          <a:xfrm>
            <a:off x="712525" y="2600475"/>
            <a:ext cx="314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 The sensitive attribute</a:t>
            </a:r>
            <a:endParaRPr sz="2000"/>
          </a:p>
        </p:txBody>
      </p:sp>
      <p:sp>
        <p:nvSpPr>
          <p:cNvPr id="273" name="Google Shape;273;p31"/>
          <p:cNvSpPr txBox="1"/>
          <p:nvPr/>
        </p:nvSpPr>
        <p:spPr>
          <a:xfrm>
            <a:off x="387900" y="3286275"/>
            <a:ext cx="314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The predicted score</a:t>
            </a:r>
            <a:endParaRPr sz="2000"/>
          </a:p>
        </p:txBody>
      </p:sp>
      <p:sp>
        <p:nvSpPr>
          <p:cNvPr id="274" name="Google Shape;274;p31"/>
          <p:cNvSpPr txBox="1"/>
          <p:nvPr/>
        </p:nvSpPr>
        <p:spPr>
          <a:xfrm>
            <a:off x="371875" y="3972075"/>
            <a:ext cx="397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The predicted binary decision</a:t>
            </a:r>
            <a:endParaRPr sz="2000"/>
          </a:p>
        </p:txBody>
      </p:sp>
      <p:pic>
        <p:nvPicPr>
          <p:cNvPr id="275" name="Google Shape;275;p31"/>
          <p:cNvPicPr preferRelativeResize="0"/>
          <p:nvPr/>
        </p:nvPicPr>
        <p:blipFill>
          <a:blip r:embed="rId6">
            <a:alphaModFix/>
          </a:blip>
          <a:stretch>
            <a:fillRect/>
          </a:stretch>
        </p:blipFill>
        <p:spPr>
          <a:xfrm>
            <a:off x="3933325" y="4037400"/>
            <a:ext cx="1219200" cy="361950"/>
          </a:xfrm>
          <a:prstGeom prst="rect">
            <a:avLst/>
          </a:prstGeom>
          <a:noFill/>
          <a:ln>
            <a:noFill/>
          </a:ln>
        </p:spPr>
      </p:pic>
      <p:pic>
        <p:nvPicPr>
          <p:cNvPr id="276" name="Google Shape;276;p31"/>
          <p:cNvPicPr preferRelativeResize="0"/>
          <p:nvPr/>
        </p:nvPicPr>
        <p:blipFill>
          <a:blip r:embed="rId7">
            <a:alphaModFix/>
          </a:blip>
          <a:stretch>
            <a:fillRect/>
          </a:stretch>
        </p:blipFill>
        <p:spPr>
          <a:xfrm>
            <a:off x="2821600" y="3355850"/>
            <a:ext cx="2314575" cy="371475"/>
          </a:xfrm>
          <a:prstGeom prst="rect">
            <a:avLst/>
          </a:prstGeom>
          <a:noFill/>
          <a:ln>
            <a:noFill/>
          </a:ln>
        </p:spPr>
      </p:pic>
      <p:pic>
        <p:nvPicPr>
          <p:cNvPr id="277" name="Google Shape;277;p31"/>
          <p:cNvPicPr preferRelativeResize="0"/>
          <p:nvPr/>
        </p:nvPicPr>
        <p:blipFill>
          <a:blip r:embed="rId8">
            <a:alphaModFix/>
          </a:blip>
          <a:stretch>
            <a:fillRect/>
          </a:stretch>
        </p:blipFill>
        <p:spPr>
          <a:xfrm>
            <a:off x="6782650" y="1076475"/>
            <a:ext cx="1982776" cy="2179474"/>
          </a:xfrm>
          <a:prstGeom prst="rect">
            <a:avLst/>
          </a:prstGeom>
          <a:noFill/>
          <a:ln>
            <a:noFill/>
          </a:ln>
        </p:spPr>
      </p:pic>
      <p:sp>
        <p:nvSpPr>
          <p:cNvPr id="278" name="Google Shape;278;p31"/>
          <p:cNvSpPr txBox="1"/>
          <p:nvPr/>
        </p:nvSpPr>
        <p:spPr>
          <a:xfrm>
            <a:off x="4713025" y="2001568"/>
            <a:ext cx="282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Can we be blind to the sensitive attribute and achieve fairness?</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What Statistical Decision Systems offers? </a:t>
            </a:r>
            <a:endParaRPr b="1">
              <a:solidFill>
                <a:srgbClr val="1155CC"/>
              </a:solidFill>
            </a:endParaRPr>
          </a:p>
        </p:txBody>
      </p:sp>
      <p:grpSp>
        <p:nvGrpSpPr>
          <p:cNvPr id="63" name="Google Shape;63;p14"/>
          <p:cNvGrpSpPr/>
          <p:nvPr/>
        </p:nvGrpSpPr>
        <p:grpSpPr>
          <a:xfrm>
            <a:off x="342325" y="1263400"/>
            <a:ext cx="3622375" cy="1578200"/>
            <a:chOff x="570925" y="1415800"/>
            <a:chExt cx="3622375" cy="1578200"/>
          </a:xfrm>
        </p:grpSpPr>
        <p:pic>
          <p:nvPicPr>
            <p:cNvPr id="64" name="Google Shape;64;p14"/>
            <p:cNvPicPr preferRelativeResize="0"/>
            <p:nvPr/>
          </p:nvPicPr>
          <p:blipFill>
            <a:blip r:embed="rId3">
              <a:alphaModFix/>
            </a:blip>
            <a:stretch>
              <a:fillRect/>
            </a:stretch>
          </p:blipFill>
          <p:spPr>
            <a:xfrm>
              <a:off x="570925" y="1415800"/>
              <a:ext cx="2104274" cy="1578200"/>
            </a:xfrm>
            <a:prstGeom prst="rect">
              <a:avLst/>
            </a:prstGeom>
            <a:noFill/>
            <a:ln>
              <a:noFill/>
            </a:ln>
          </p:spPr>
        </p:pic>
        <p:sp>
          <p:nvSpPr>
            <p:cNvPr id="65" name="Google Shape;65;p14"/>
            <p:cNvSpPr txBox="1"/>
            <p:nvPr/>
          </p:nvSpPr>
          <p:spPr>
            <a:xfrm>
              <a:off x="2396900" y="1473950"/>
              <a:ext cx="1796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Ideal</a:t>
              </a:r>
              <a:endParaRPr/>
            </a:p>
            <a:p>
              <a:pPr indent="-317500" lvl="0" marL="457200" rtl="0" algn="l">
                <a:spcBef>
                  <a:spcPts val="0"/>
                </a:spcBef>
                <a:spcAft>
                  <a:spcPts val="0"/>
                </a:spcAft>
                <a:buSzPts val="1400"/>
                <a:buChar char="●"/>
              </a:pPr>
              <a:r>
                <a:rPr lang="en"/>
                <a:t>Avrio AI Inc.</a:t>
              </a:r>
              <a:endParaRPr/>
            </a:p>
            <a:p>
              <a:pPr indent="-317500" lvl="0" marL="457200" rtl="0" algn="l">
                <a:spcBef>
                  <a:spcPts val="0"/>
                </a:spcBef>
                <a:spcAft>
                  <a:spcPts val="0"/>
                </a:spcAft>
                <a:buSzPts val="1400"/>
                <a:buChar char="●"/>
              </a:pPr>
              <a:r>
                <a:rPr lang="en"/>
                <a:t>Skillate</a:t>
              </a:r>
              <a:endParaRPr/>
            </a:p>
            <a:p>
              <a:pPr indent="-317500" lvl="0" marL="457200" rtl="0" algn="l">
                <a:spcBef>
                  <a:spcPts val="0"/>
                </a:spcBef>
                <a:spcAft>
                  <a:spcPts val="0"/>
                </a:spcAft>
                <a:buSzPts val="1400"/>
                <a:buChar char="●"/>
              </a:pPr>
              <a:r>
                <a:rPr lang="en"/>
                <a:t>Entelo</a:t>
              </a:r>
              <a:endParaRPr/>
            </a:p>
            <a:p>
              <a:pPr indent="-317500" lvl="0" marL="457200" rtl="0" algn="l">
                <a:spcBef>
                  <a:spcPts val="0"/>
                </a:spcBef>
                <a:spcAft>
                  <a:spcPts val="0"/>
                </a:spcAft>
                <a:buSzPts val="1400"/>
                <a:buChar char="●"/>
              </a:pPr>
              <a:r>
                <a:rPr lang="en"/>
                <a:t>Mya Systems</a:t>
              </a:r>
              <a:endParaRPr/>
            </a:p>
            <a:p>
              <a:pPr indent="0" lvl="0" marL="0" rtl="0" algn="l">
                <a:spcBef>
                  <a:spcPts val="0"/>
                </a:spcBef>
                <a:spcAft>
                  <a:spcPts val="0"/>
                </a:spcAft>
                <a:buNone/>
              </a:pPr>
              <a:r>
                <a:t/>
              </a:r>
              <a:endParaRPr/>
            </a:p>
          </p:txBody>
        </p:sp>
      </p:grpSp>
      <p:sp>
        <p:nvSpPr>
          <p:cNvPr id="66" name="Google Shape;66;p14"/>
          <p:cNvSpPr txBox="1"/>
          <p:nvPr/>
        </p:nvSpPr>
        <p:spPr>
          <a:xfrm>
            <a:off x="6664100" y="1397750"/>
            <a:ext cx="1796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B7B7B7"/>
              </a:buClr>
              <a:buSzPts val="1400"/>
              <a:buChar char="●"/>
            </a:pPr>
            <a:r>
              <a:rPr lang="en">
                <a:solidFill>
                  <a:srgbClr val="B7B7B7"/>
                </a:solidFill>
              </a:rPr>
              <a:t>PredPol</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COMPAS</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m</a:t>
            </a:r>
            <a:r>
              <a:rPr lang="en">
                <a:solidFill>
                  <a:srgbClr val="B7B7B7"/>
                </a:solidFill>
              </a:rPr>
              <a:t>any more confidential algorithms.</a:t>
            </a:r>
            <a:endParaRPr>
              <a:solidFill>
                <a:srgbClr val="B7B7B7"/>
              </a:solidFill>
            </a:endParaRPr>
          </a:p>
          <a:p>
            <a:pPr indent="0" lvl="0" marL="0" rtl="0" algn="l">
              <a:spcBef>
                <a:spcPts val="0"/>
              </a:spcBef>
              <a:spcAft>
                <a:spcPts val="0"/>
              </a:spcAft>
              <a:buNone/>
            </a:pPr>
            <a:r>
              <a:t/>
            </a:r>
            <a:endParaRPr>
              <a:solidFill>
                <a:srgbClr val="B7B7B7"/>
              </a:solidFill>
            </a:endParaRPr>
          </a:p>
        </p:txBody>
      </p:sp>
      <p:pic>
        <p:nvPicPr>
          <p:cNvPr id="67" name="Google Shape;67;p14"/>
          <p:cNvPicPr preferRelativeResize="0"/>
          <p:nvPr/>
        </p:nvPicPr>
        <p:blipFill>
          <a:blip r:embed="rId4">
            <a:alphaModFix amt="51000"/>
          </a:blip>
          <a:stretch>
            <a:fillRect/>
          </a:stretch>
        </p:blipFill>
        <p:spPr>
          <a:xfrm>
            <a:off x="4991500" y="1276990"/>
            <a:ext cx="1796399" cy="1551022"/>
          </a:xfrm>
          <a:prstGeom prst="rect">
            <a:avLst/>
          </a:prstGeom>
          <a:noFill/>
          <a:ln>
            <a:noFill/>
          </a:ln>
        </p:spPr>
      </p:pic>
      <p:pic>
        <p:nvPicPr>
          <p:cNvPr id="68" name="Google Shape;68;p14"/>
          <p:cNvPicPr preferRelativeResize="0"/>
          <p:nvPr/>
        </p:nvPicPr>
        <p:blipFill>
          <a:blip r:embed="rId5">
            <a:alphaModFix amt="51000"/>
          </a:blip>
          <a:stretch>
            <a:fillRect/>
          </a:stretch>
        </p:blipFill>
        <p:spPr>
          <a:xfrm>
            <a:off x="980200" y="3210675"/>
            <a:ext cx="1477500" cy="1477500"/>
          </a:xfrm>
          <a:prstGeom prst="rect">
            <a:avLst/>
          </a:prstGeom>
          <a:noFill/>
          <a:ln>
            <a:noFill/>
          </a:ln>
        </p:spPr>
      </p:pic>
      <p:sp>
        <p:nvSpPr>
          <p:cNvPr id="69" name="Google Shape;69;p14"/>
          <p:cNvSpPr txBox="1"/>
          <p:nvPr/>
        </p:nvSpPr>
        <p:spPr>
          <a:xfrm>
            <a:off x="1811750" y="4007325"/>
            <a:ext cx="35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0" name="Google Shape;70;p14"/>
          <p:cNvPicPr preferRelativeResize="0"/>
          <p:nvPr/>
        </p:nvPicPr>
        <p:blipFill>
          <a:blip r:embed="rId6">
            <a:alphaModFix amt="51000"/>
          </a:blip>
          <a:stretch>
            <a:fillRect/>
          </a:stretch>
        </p:blipFill>
        <p:spPr>
          <a:xfrm>
            <a:off x="3471375" y="3157273"/>
            <a:ext cx="1578200" cy="1578200"/>
          </a:xfrm>
          <a:prstGeom prst="rect">
            <a:avLst/>
          </a:prstGeom>
          <a:noFill/>
          <a:ln>
            <a:noFill/>
          </a:ln>
        </p:spPr>
      </p:pic>
      <p:pic>
        <p:nvPicPr>
          <p:cNvPr id="71" name="Google Shape;71;p14"/>
          <p:cNvPicPr preferRelativeResize="0"/>
          <p:nvPr/>
        </p:nvPicPr>
        <p:blipFill>
          <a:blip r:embed="rId7">
            <a:alphaModFix amt="51000"/>
          </a:blip>
          <a:stretch>
            <a:fillRect/>
          </a:stretch>
        </p:blipFill>
        <p:spPr>
          <a:xfrm>
            <a:off x="6089750" y="3103850"/>
            <a:ext cx="1898771" cy="1578199"/>
          </a:xfrm>
          <a:prstGeom prst="rect">
            <a:avLst/>
          </a:prstGeom>
          <a:noFill/>
          <a:ln>
            <a:noFill/>
          </a:ln>
        </p:spPr>
      </p:pic>
      <p:sp>
        <p:nvSpPr>
          <p:cNvPr id="72" name="Google Shape;72;p14"/>
          <p:cNvSpPr txBox="1"/>
          <p:nvPr/>
        </p:nvSpPr>
        <p:spPr>
          <a:xfrm>
            <a:off x="342325" y="4728950"/>
            <a:ext cx="27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Credit risk assessment in banks</a:t>
            </a:r>
            <a:endParaRPr>
              <a:solidFill>
                <a:srgbClr val="B7B7B7"/>
              </a:solidFill>
            </a:endParaRPr>
          </a:p>
        </p:txBody>
      </p:sp>
      <p:sp>
        <p:nvSpPr>
          <p:cNvPr id="73" name="Google Shape;73;p14"/>
          <p:cNvSpPr txBox="1"/>
          <p:nvPr/>
        </p:nvSpPr>
        <p:spPr>
          <a:xfrm>
            <a:off x="3466525" y="4500350"/>
            <a:ext cx="179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Recommendations </a:t>
            </a:r>
            <a:endParaRPr>
              <a:solidFill>
                <a:srgbClr val="B7B7B7"/>
              </a:solidFill>
            </a:endParaRPr>
          </a:p>
          <a:p>
            <a:pPr indent="0" lvl="0" marL="0" rtl="0" algn="l">
              <a:spcBef>
                <a:spcPts val="0"/>
              </a:spcBef>
              <a:spcAft>
                <a:spcPts val="0"/>
              </a:spcAft>
              <a:buNone/>
            </a:pPr>
            <a:r>
              <a:rPr lang="en">
                <a:solidFill>
                  <a:srgbClr val="B7B7B7"/>
                </a:solidFill>
              </a:rPr>
              <a:t>in e-commerce</a:t>
            </a:r>
            <a:endParaRPr>
              <a:solidFill>
                <a:srgbClr val="B7B7B7"/>
              </a:solidFill>
            </a:endParaRPr>
          </a:p>
        </p:txBody>
      </p:sp>
      <p:sp>
        <p:nvSpPr>
          <p:cNvPr id="74" name="Google Shape;74;p14"/>
          <p:cNvSpPr txBox="1"/>
          <p:nvPr/>
        </p:nvSpPr>
        <p:spPr>
          <a:xfrm>
            <a:off x="5600125" y="4652750"/>
            <a:ext cx="31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Personalized news in </a:t>
            </a:r>
            <a:r>
              <a:rPr lang="en">
                <a:solidFill>
                  <a:srgbClr val="B7B7B7"/>
                </a:solidFill>
              </a:rPr>
              <a:t>social</a:t>
            </a:r>
            <a:r>
              <a:rPr lang="en">
                <a:solidFill>
                  <a:srgbClr val="B7B7B7"/>
                </a:solidFill>
              </a:rPr>
              <a:t> media</a:t>
            </a:r>
            <a:endParaRPr>
              <a:solidFill>
                <a:srgbClr val="B7B7B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Racial Proxies</a:t>
            </a:r>
            <a:endParaRPr b="1" sz="2820">
              <a:solidFill>
                <a:srgbClr val="1155CC"/>
              </a:solidFill>
            </a:endParaRPr>
          </a:p>
        </p:txBody>
      </p:sp>
      <p:pic>
        <p:nvPicPr>
          <p:cNvPr id="284" name="Google Shape;284;p32"/>
          <p:cNvPicPr preferRelativeResize="0"/>
          <p:nvPr/>
        </p:nvPicPr>
        <p:blipFill rotWithShape="1">
          <a:blip r:embed="rId3">
            <a:alphaModFix/>
          </a:blip>
          <a:srcRect b="4280" l="3741" r="4566" t="14186"/>
          <a:stretch/>
        </p:blipFill>
        <p:spPr>
          <a:xfrm>
            <a:off x="1074750" y="1093925"/>
            <a:ext cx="7183099" cy="3592774"/>
          </a:xfrm>
          <a:prstGeom prst="rect">
            <a:avLst/>
          </a:prstGeom>
          <a:noFill/>
          <a:ln>
            <a:noFill/>
          </a:ln>
        </p:spPr>
      </p:pic>
      <p:sp>
        <p:nvSpPr>
          <p:cNvPr id="285" name="Google Shape;285;p32"/>
          <p:cNvSpPr txBox="1"/>
          <p:nvPr/>
        </p:nvSpPr>
        <p:spPr>
          <a:xfrm>
            <a:off x="583450" y="4667525"/>
            <a:ext cx="7907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hlinkClick r:id="rId4"/>
              </a:rPr>
              <a:t>https://www.nationalgeographic.com/magazine/graphics/diversity-race-ethnicity-united-states-america-interactive-map</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Three Fundamental Criterions</a:t>
            </a:r>
            <a:endParaRPr b="1" sz="2820">
              <a:solidFill>
                <a:srgbClr val="1155CC"/>
              </a:solidFill>
            </a:endParaRPr>
          </a:p>
        </p:txBody>
      </p:sp>
      <p:sp>
        <p:nvSpPr>
          <p:cNvPr id="291" name="Google Shape;291;p33"/>
          <p:cNvSpPr/>
          <p:nvPr/>
        </p:nvSpPr>
        <p:spPr>
          <a:xfrm>
            <a:off x="3900025" y="2525200"/>
            <a:ext cx="1256100" cy="572700"/>
          </a:xfrm>
          <a:prstGeom prst="hexagon">
            <a:avLst>
              <a:gd fmla="val 25000" name="adj"/>
              <a:gd fmla="val 115470" name="vf"/>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Fairness Criterion</a:t>
            </a:r>
            <a:endParaRPr/>
          </a:p>
        </p:txBody>
      </p:sp>
      <p:sp>
        <p:nvSpPr>
          <p:cNvPr id="292" name="Google Shape;292;p33"/>
          <p:cNvSpPr/>
          <p:nvPr/>
        </p:nvSpPr>
        <p:spPr>
          <a:xfrm>
            <a:off x="1854950" y="2525200"/>
            <a:ext cx="1730400" cy="572700"/>
          </a:xfrm>
          <a:prstGeom prst="hexagon">
            <a:avLst>
              <a:gd fmla="val 25000" name="adj"/>
              <a:gd fmla="val 115470"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Independence</a:t>
            </a:r>
            <a:endParaRPr/>
          </a:p>
        </p:txBody>
      </p:sp>
      <p:sp>
        <p:nvSpPr>
          <p:cNvPr id="293" name="Google Shape;293;p33"/>
          <p:cNvSpPr/>
          <p:nvPr/>
        </p:nvSpPr>
        <p:spPr>
          <a:xfrm>
            <a:off x="5388850" y="1839400"/>
            <a:ext cx="1379400" cy="572700"/>
          </a:xfrm>
          <a:prstGeom prst="hexagon">
            <a:avLst>
              <a:gd fmla="val 25000" name="adj"/>
              <a:gd fmla="val 115470"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Seperation</a:t>
            </a:r>
            <a:endParaRPr/>
          </a:p>
        </p:txBody>
      </p:sp>
      <p:sp>
        <p:nvSpPr>
          <p:cNvPr id="294" name="Google Shape;294;p33"/>
          <p:cNvSpPr/>
          <p:nvPr/>
        </p:nvSpPr>
        <p:spPr>
          <a:xfrm>
            <a:off x="5388850" y="3134800"/>
            <a:ext cx="1379400" cy="572700"/>
          </a:xfrm>
          <a:prstGeom prst="hexagon">
            <a:avLst>
              <a:gd fmla="val 25000" name="adj"/>
              <a:gd fmla="val 115470"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Sufficiency</a:t>
            </a:r>
            <a:endParaRPr/>
          </a:p>
        </p:txBody>
      </p:sp>
      <p:cxnSp>
        <p:nvCxnSpPr>
          <p:cNvPr id="295" name="Google Shape;295;p33"/>
          <p:cNvCxnSpPr>
            <a:stCxn id="291" idx="3"/>
            <a:endCxn id="292" idx="0"/>
          </p:cNvCxnSpPr>
          <p:nvPr/>
        </p:nvCxnSpPr>
        <p:spPr>
          <a:xfrm rot="10800000">
            <a:off x="3585325" y="2811550"/>
            <a:ext cx="314700" cy="0"/>
          </a:xfrm>
          <a:prstGeom prst="straightConnector1">
            <a:avLst/>
          </a:prstGeom>
          <a:noFill/>
          <a:ln cap="flat" cmpd="sng" w="9525">
            <a:solidFill>
              <a:srgbClr val="595959"/>
            </a:solidFill>
            <a:prstDash val="solid"/>
            <a:round/>
            <a:headEnd len="med" w="med" type="none"/>
            <a:tailEnd len="med" w="med" type="triangle"/>
          </a:ln>
        </p:spPr>
      </p:cxnSp>
      <p:cxnSp>
        <p:nvCxnSpPr>
          <p:cNvPr id="296" name="Google Shape;296;p33"/>
          <p:cNvCxnSpPr>
            <a:stCxn id="291" idx="1"/>
            <a:endCxn id="294" idx="3"/>
          </p:cNvCxnSpPr>
          <p:nvPr/>
        </p:nvCxnSpPr>
        <p:spPr>
          <a:xfrm>
            <a:off x="5012950" y="3097900"/>
            <a:ext cx="375900" cy="323400"/>
          </a:xfrm>
          <a:prstGeom prst="straightConnector1">
            <a:avLst/>
          </a:prstGeom>
          <a:noFill/>
          <a:ln cap="flat" cmpd="sng" w="9525">
            <a:solidFill>
              <a:srgbClr val="595959"/>
            </a:solidFill>
            <a:prstDash val="solid"/>
            <a:round/>
            <a:headEnd len="med" w="med" type="none"/>
            <a:tailEnd len="med" w="med" type="triangle"/>
          </a:ln>
        </p:spPr>
      </p:cxnSp>
      <p:cxnSp>
        <p:nvCxnSpPr>
          <p:cNvPr id="297" name="Google Shape;297;p33"/>
          <p:cNvCxnSpPr>
            <a:stCxn id="291" idx="5"/>
            <a:endCxn id="293" idx="3"/>
          </p:cNvCxnSpPr>
          <p:nvPr/>
        </p:nvCxnSpPr>
        <p:spPr>
          <a:xfrm flipH="1" rot="10800000">
            <a:off x="5012950" y="2125600"/>
            <a:ext cx="375900" cy="399600"/>
          </a:xfrm>
          <a:prstGeom prst="straightConnector1">
            <a:avLst/>
          </a:prstGeom>
          <a:noFill/>
          <a:ln cap="flat" cmpd="sng" w="9525">
            <a:solidFill>
              <a:srgbClr val="595959"/>
            </a:solidFill>
            <a:prstDash val="solid"/>
            <a:round/>
            <a:headEnd len="med" w="med" type="none"/>
            <a:tailEnd len="med" w="med" type="triangle"/>
          </a:ln>
        </p:spPr>
      </p:cxnSp>
      <p:sp>
        <p:nvSpPr>
          <p:cNvPr id="298" name="Google Shape;298;p33"/>
          <p:cNvSpPr txBox="1"/>
          <p:nvPr/>
        </p:nvSpPr>
        <p:spPr>
          <a:xfrm>
            <a:off x="5850350" y="1380700"/>
            <a:ext cx="17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rPr>
              <a:t>Equal opportunity</a:t>
            </a:r>
            <a:endParaRPr>
              <a:solidFill>
                <a:srgbClr val="CC0000"/>
              </a:solidFill>
            </a:endParaRPr>
          </a:p>
        </p:txBody>
      </p:sp>
      <p:sp>
        <p:nvSpPr>
          <p:cNvPr id="299" name="Google Shape;299;p33"/>
          <p:cNvSpPr txBox="1"/>
          <p:nvPr/>
        </p:nvSpPr>
        <p:spPr>
          <a:xfrm>
            <a:off x="568075" y="2263950"/>
            <a:ext cx="137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Demographic Parity</a:t>
            </a:r>
            <a:endParaRPr>
              <a:solidFill>
                <a:srgbClr val="1155CC"/>
              </a:solidFill>
            </a:endParaRPr>
          </a:p>
        </p:txBody>
      </p:sp>
      <p:sp>
        <p:nvSpPr>
          <p:cNvPr id="300" name="Google Shape;300;p33"/>
          <p:cNvSpPr txBox="1"/>
          <p:nvPr/>
        </p:nvSpPr>
        <p:spPr>
          <a:xfrm>
            <a:off x="6856925" y="3407975"/>
            <a:ext cx="173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rPr>
              <a:t>Fairness through awareness</a:t>
            </a:r>
            <a:endParaRPr>
              <a:solidFill>
                <a:srgbClr val="CC0000"/>
              </a:solidFill>
            </a:endParaRPr>
          </a:p>
        </p:txBody>
      </p:sp>
      <p:sp>
        <p:nvSpPr>
          <p:cNvPr id="301" name="Google Shape;301;p33"/>
          <p:cNvSpPr txBox="1"/>
          <p:nvPr/>
        </p:nvSpPr>
        <p:spPr>
          <a:xfrm>
            <a:off x="311700" y="3201075"/>
            <a:ext cx="173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rPr>
              <a:t>Fairness through unawareness</a:t>
            </a:r>
            <a:endParaRPr>
              <a:solidFill>
                <a:srgbClr val="CC0000"/>
              </a:solidFill>
            </a:endParaRPr>
          </a:p>
        </p:txBody>
      </p:sp>
      <p:sp>
        <p:nvSpPr>
          <p:cNvPr id="302" name="Google Shape;302;p33"/>
          <p:cNvSpPr txBox="1"/>
          <p:nvPr/>
        </p:nvSpPr>
        <p:spPr>
          <a:xfrm>
            <a:off x="6768250" y="1725400"/>
            <a:ext cx="17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Treatment equality</a:t>
            </a:r>
            <a:endParaRPr>
              <a:solidFill>
                <a:srgbClr val="1155CC"/>
              </a:solidFill>
            </a:endParaRPr>
          </a:p>
        </p:txBody>
      </p:sp>
      <p:sp>
        <p:nvSpPr>
          <p:cNvPr id="303" name="Google Shape;303;p33"/>
          <p:cNvSpPr txBox="1"/>
          <p:nvPr/>
        </p:nvSpPr>
        <p:spPr>
          <a:xfrm>
            <a:off x="5811725" y="4023575"/>
            <a:ext cx="17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rPr>
              <a:t>Test fairness</a:t>
            </a:r>
            <a:endParaRPr>
              <a:solidFill>
                <a:srgbClr val="38761D"/>
              </a:solidFill>
            </a:endParaRPr>
          </a:p>
        </p:txBody>
      </p:sp>
      <p:sp>
        <p:nvSpPr>
          <p:cNvPr id="304" name="Google Shape;304;p33"/>
          <p:cNvSpPr txBox="1"/>
          <p:nvPr/>
        </p:nvSpPr>
        <p:spPr>
          <a:xfrm>
            <a:off x="1594350" y="1687300"/>
            <a:ext cx="113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rPr>
              <a:t>Statistical </a:t>
            </a:r>
            <a:endParaRPr>
              <a:solidFill>
                <a:srgbClr val="CC0000"/>
              </a:solidFill>
            </a:endParaRPr>
          </a:p>
          <a:p>
            <a:pPr indent="0" lvl="0" marL="0" rtl="0" algn="l">
              <a:spcBef>
                <a:spcPts val="0"/>
              </a:spcBef>
              <a:spcAft>
                <a:spcPts val="0"/>
              </a:spcAft>
              <a:buNone/>
            </a:pPr>
            <a:r>
              <a:rPr lang="en">
                <a:solidFill>
                  <a:srgbClr val="CC0000"/>
                </a:solidFill>
              </a:rPr>
              <a:t>parity</a:t>
            </a:r>
            <a:endParaRPr>
              <a:solidFill>
                <a:srgbClr val="CC0000"/>
              </a:solidFill>
            </a:endParaRPr>
          </a:p>
        </p:txBody>
      </p:sp>
      <p:sp>
        <p:nvSpPr>
          <p:cNvPr id="305" name="Google Shape;305;p33"/>
          <p:cNvSpPr txBox="1"/>
          <p:nvPr/>
        </p:nvSpPr>
        <p:spPr>
          <a:xfrm>
            <a:off x="7101900" y="865313"/>
            <a:ext cx="173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rPr>
              <a:t>Conditional </a:t>
            </a:r>
            <a:r>
              <a:rPr lang="en">
                <a:solidFill>
                  <a:srgbClr val="38761D"/>
                </a:solidFill>
              </a:rPr>
              <a:t>Statistical parity</a:t>
            </a:r>
            <a:endParaRPr>
              <a:solidFill>
                <a:srgbClr val="38761D"/>
              </a:solidFill>
            </a:endParaRPr>
          </a:p>
        </p:txBody>
      </p:sp>
      <p:sp>
        <p:nvSpPr>
          <p:cNvPr id="306" name="Google Shape;306;p33"/>
          <p:cNvSpPr txBox="1"/>
          <p:nvPr/>
        </p:nvSpPr>
        <p:spPr>
          <a:xfrm>
            <a:off x="5004200" y="1114163"/>
            <a:ext cx="17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Equalized odds</a:t>
            </a:r>
            <a:endParaRPr>
              <a:solidFill>
                <a:srgbClr val="1155CC"/>
              </a:solidFill>
            </a:endParaRPr>
          </a:p>
        </p:txBody>
      </p:sp>
      <p:sp>
        <p:nvSpPr>
          <p:cNvPr id="307" name="Google Shape;307;p33"/>
          <p:cNvSpPr txBox="1"/>
          <p:nvPr/>
        </p:nvSpPr>
        <p:spPr>
          <a:xfrm>
            <a:off x="7207925" y="4206925"/>
            <a:ext cx="137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rPr>
              <a:t>Predictive Rate Parity</a:t>
            </a:r>
            <a:endParaRPr>
              <a:solidFill>
                <a:srgbClr val="38761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Independence</a:t>
            </a:r>
            <a:endParaRPr b="1" sz="2820">
              <a:solidFill>
                <a:srgbClr val="1155CC"/>
              </a:solidFill>
            </a:endParaRPr>
          </a:p>
        </p:txBody>
      </p:sp>
      <p:pic>
        <p:nvPicPr>
          <p:cNvPr id="313" name="Google Shape;313;p34"/>
          <p:cNvPicPr preferRelativeResize="0"/>
          <p:nvPr/>
        </p:nvPicPr>
        <p:blipFill>
          <a:blip r:embed="rId3">
            <a:alphaModFix/>
          </a:blip>
          <a:stretch>
            <a:fillRect/>
          </a:stretch>
        </p:blipFill>
        <p:spPr>
          <a:xfrm>
            <a:off x="6889000" y="1201975"/>
            <a:ext cx="1104900" cy="257175"/>
          </a:xfrm>
          <a:prstGeom prst="rect">
            <a:avLst/>
          </a:prstGeom>
          <a:noFill/>
          <a:ln>
            <a:noFill/>
          </a:ln>
        </p:spPr>
      </p:pic>
      <p:sp>
        <p:nvSpPr>
          <p:cNvPr id="314" name="Google Shape;314;p34"/>
          <p:cNvSpPr txBox="1"/>
          <p:nvPr/>
        </p:nvSpPr>
        <p:spPr>
          <a:xfrm>
            <a:off x="675575" y="1125775"/>
            <a:ext cx="618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Prediction system is unaware of the objectionable attribute,</a:t>
            </a:r>
            <a:endParaRPr sz="1800"/>
          </a:p>
        </p:txBody>
      </p:sp>
      <p:sp>
        <p:nvSpPr>
          <p:cNvPr id="315" name="Google Shape;315;p34"/>
          <p:cNvSpPr txBox="1"/>
          <p:nvPr/>
        </p:nvSpPr>
        <p:spPr>
          <a:xfrm>
            <a:off x="675575" y="1980625"/>
            <a:ext cx="720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Independence</a:t>
            </a:r>
            <a:endParaRPr b="1" sz="2820">
              <a:solidFill>
                <a:srgbClr val="1155CC"/>
              </a:solidFill>
            </a:endParaRPr>
          </a:p>
        </p:txBody>
      </p:sp>
      <p:pic>
        <p:nvPicPr>
          <p:cNvPr id="321" name="Google Shape;321;p35"/>
          <p:cNvPicPr preferRelativeResize="0"/>
          <p:nvPr/>
        </p:nvPicPr>
        <p:blipFill>
          <a:blip r:embed="rId3">
            <a:alphaModFix amt="49000"/>
          </a:blip>
          <a:stretch>
            <a:fillRect/>
          </a:stretch>
        </p:blipFill>
        <p:spPr>
          <a:xfrm>
            <a:off x="6889000" y="1201975"/>
            <a:ext cx="1104900" cy="257175"/>
          </a:xfrm>
          <a:prstGeom prst="rect">
            <a:avLst/>
          </a:prstGeom>
          <a:noFill/>
          <a:ln>
            <a:noFill/>
          </a:ln>
        </p:spPr>
      </p:pic>
      <p:sp>
        <p:nvSpPr>
          <p:cNvPr id="322" name="Google Shape;322;p35"/>
          <p:cNvSpPr txBox="1"/>
          <p:nvPr/>
        </p:nvSpPr>
        <p:spPr>
          <a:xfrm>
            <a:off x="675575" y="1125775"/>
            <a:ext cx="618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B7B7B7"/>
                </a:solidFill>
              </a:rPr>
              <a:t>Prediction system is unaware of the objectionable attribute,</a:t>
            </a:r>
            <a:endParaRPr sz="1800">
              <a:solidFill>
                <a:srgbClr val="B7B7B7"/>
              </a:solidFill>
            </a:endParaRPr>
          </a:p>
        </p:txBody>
      </p:sp>
      <p:sp>
        <p:nvSpPr>
          <p:cNvPr id="323" name="Google Shape;323;p35"/>
          <p:cNvSpPr txBox="1"/>
          <p:nvPr/>
        </p:nvSpPr>
        <p:spPr>
          <a:xfrm>
            <a:off x="675575" y="1980625"/>
            <a:ext cx="720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pic>
        <p:nvPicPr>
          <p:cNvPr id="324" name="Google Shape;324;p35"/>
          <p:cNvPicPr preferRelativeResize="0"/>
          <p:nvPr/>
        </p:nvPicPr>
        <p:blipFill>
          <a:blip r:embed="rId4">
            <a:alphaModFix/>
          </a:blip>
          <a:stretch>
            <a:fillRect/>
          </a:stretch>
        </p:blipFill>
        <p:spPr>
          <a:xfrm>
            <a:off x="2214563" y="1980625"/>
            <a:ext cx="4714875" cy="304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Independence</a:t>
            </a:r>
            <a:endParaRPr b="1" sz="2820">
              <a:solidFill>
                <a:srgbClr val="1155CC"/>
              </a:solidFill>
            </a:endParaRPr>
          </a:p>
        </p:txBody>
      </p:sp>
      <p:pic>
        <p:nvPicPr>
          <p:cNvPr id="330" name="Google Shape;330;p36"/>
          <p:cNvPicPr preferRelativeResize="0"/>
          <p:nvPr/>
        </p:nvPicPr>
        <p:blipFill>
          <a:blip r:embed="rId3">
            <a:alphaModFix amt="50000"/>
          </a:blip>
          <a:stretch>
            <a:fillRect/>
          </a:stretch>
        </p:blipFill>
        <p:spPr>
          <a:xfrm>
            <a:off x="6889000" y="1201975"/>
            <a:ext cx="1104900" cy="257175"/>
          </a:xfrm>
          <a:prstGeom prst="rect">
            <a:avLst/>
          </a:prstGeom>
          <a:noFill/>
          <a:ln>
            <a:noFill/>
          </a:ln>
        </p:spPr>
      </p:pic>
      <p:sp>
        <p:nvSpPr>
          <p:cNvPr id="331" name="Google Shape;331;p36"/>
          <p:cNvSpPr txBox="1"/>
          <p:nvPr/>
        </p:nvSpPr>
        <p:spPr>
          <a:xfrm>
            <a:off x="675575" y="1125775"/>
            <a:ext cx="618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B7B7B7"/>
                </a:solidFill>
              </a:rPr>
              <a:t>Prediction system is unaware of the objectionable attribute,</a:t>
            </a:r>
            <a:endParaRPr sz="1800">
              <a:solidFill>
                <a:srgbClr val="B7B7B7"/>
              </a:solidFill>
            </a:endParaRPr>
          </a:p>
        </p:txBody>
      </p:sp>
      <p:sp>
        <p:nvSpPr>
          <p:cNvPr id="332" name="Google Shape;332;p36"/>
          <p:cNvSpPr txBox="1"/>
          <p:nvPr/>
        </p:nvSpPr>
        <p:spPr>
          <a:xfrm>
            <a:off x="675575" y="1980625"/>
            <a:ext cx="720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pic>
        <p:nvPicPr>
          <p:cNvPr id="333" name="Google Shape;333;p36"/>
          <p:cNvPicPr preferRelativeResize="0"/>
          <p:nvPr/>
        </p:nvPicPr>
        <p:blipFill>
          <a:blip r:embed="rId4">
            <a:alphaModFix amt="50000"/>
          </a:blip>
          <a:stretch>
            <a:fillRect/>
          </a:stretch>
        </p:blipFill>
        <p:spPr>
          <a:xfrm>
            <a:off x="2214563" y="1980625"/>
            <a:ext cx="4714875" cy="304800"/>
          </a:xfrm>
          <a:prstGeom prst="rect">
            <a:avLst/>
          </a:prstGeom>
          <a:noFill/>
          <a:ln>
            <a:noFill/>
          </a:ln>
        </p:spPr>
      </p:pic>
      <p:sp>
        <p:nvSpPr>
          <p:cNvPr id="334" name="Google Shape;334;p36"/>
          <p:cNvSpPr txBox="1"/>
          <p:nvPr/>
        </p:nvSpPr>
        <p:spPr>
          <a:xfrm>
            <a:off x="576250" y="2987925"/>
            <a:ext cx="785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Approximate versions are more popular, with four-fifth rule for legal proceedings</a:t>
            </a:r>
            <a:endParaRPr/>
          </a:p>
        </p:txBody>
      </p:sp>
      <p:pic>
        <p:nvPicPr>
          <p:cNvPr id="335" name="Google Shape;335;p36"/>
          <p:cNvPicPr preferRelativeResize="0"/>
          <p:nvPr/>
        </p:nvPicPr>
        <p:blipFill>
          <a:blip r:embed="rId5">
            <a:alphaModFix/>
          </a:blip>
          <a:stretch>
            <a:fillRect/>
          </a:stretch>
        </p:blipFill>
        <p:spPr>
          <a:xfrm>
            <a:off x="1676400" y="3464325"/>
            <a:ext cx="5372100" cy="304800"/>
          </a:xfrm>
          <a:prstGeom prst="rect">
            <a:avLst/>
          </a:prstGeom>
          <a:noFill/>
          <a:ln>
            <a:noFill/>
          </a:ln>
        </p:spPr>
      </p:pic>
      <p:pic>
        <p:nvPicPr>
          <p:cNvPr id="336" name="Google Shape;336;p36"/>
          <p:cNvPicPr preferRelativeResize="0"/>
          <p:nvPr/>
        </p:nvPicPr>
        <p:blipFill>
          <a:blip r:embed="rId6">
            <a:alphaModFix/>
          </a:blip>
          <a:stretch>
            <a:fillRect/>
          </a:stretch>
        </p:blipFill>
        <p:spPr>
          <a:xfrm>
            <a:off x="2521400" y="4006875"/>
            <a:ext cx="3832685" cy="57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How to achieve </a:t>
            </a:r>
            <a:r>
              <a:rPr b="1" lang="en" sz="2820">
                <a:solidFill>
                  <a:srgbClr val="1155CC"/>
                </a:solidFill>
              </a:rPr>
              <a:t>Independence</a:t>
            </a:r>
            <a:endParaRPr b="1" sz="2820">
              <a:solidFill>
                <a:srgbClr val="1155CC"/>
              </a:solidFill>
            </a:endParaRPr>
          </a:p>
        </p:txBody>
      </p:sp>
      <p:grpSp>
        <p:nvGrpSpPr>
          <p:cNvPr id="342" name="Google Shape;342;p37"/>
          <p:cNvGrpSpPr/>
          <p:nvPr/>
        </p:nvGrpSpPr>
        <p:grpSpPr>
          <a:xfrm>
            <a:off x="323513" y="1986800"/>
            <a:ext cx="2952125" cy="1289700"/>
            <a:chOff x="323513" y="1986800"/>
            <a:chExt cx="2952125" cy="1289700"/>
          </a:xfrm>
        </p:grpSpPr>
        <p:sp>
          <p:nvSpPr>
            <p:cNvPr id="343" name="Google Shape;343;p37"/>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300">
                  <a:latin typeface="Roboto"/>
                  <a:ea typeface="Roboto"/>
                  <a:cs typeface="Roboto"/>
                  <a:sym typeface="Roboto"/>
                </a:rPr>
                <a:t>Post Training</a:t>
              </a:r>
              <a:endParaRPr b="1" sz="1300">
                <a:latin typeface="Roboto"/>
                <a:ea typeface="Roboto"/>
                <a:cs typeface="Roboto"/>
                <a:sym typeface="Roboto"/>
              </a:endParaRPr>
            </a:p>
            <a:p>
              <a:pPr indent="0" lvl="0" marL="0" rtl="0" algn="r">
                <a:spcBef>
                  <a:spcPts val="0"/>
                </a:spcBef>
                <a:spcAft>
                  <a:spcPts val="0"/>
                </a:spcAft>
                <a:buNone/>
              </a:pPr>
              <a:r>
                <a:rPr b="1" lang="en" sz="1300">
                  <a:latin typeface="Roboto"/>
                  <a:ea typeface="Roboto"/>
                  <a:cs typeface="Roboto"/>
                  <a:sym typeface="Roboto"/>
                </a:rPr>
                <a:t>(Feldman et al.)</a:t>
              </a:r>
              <a:endParaRPr b="1" sz="1300">
                <a:latin typeface="Roboto"/>
                <a:ea typeface="Roboto"/>
                <a:cs typeface="Roboto"/>
                <a:sym typeface="Roboto"/>
              </a:endParaRPr>
            </a:p>
            <a:p>
              <a:pPr indent="0" lvl="0" marL="0" rtl="0" algn="r">
                <a:spcBef>
                  <a:spcPts val="0"/>
                </a:spcBef>
                <a:spcAft>
                  <a:spcPts val="0"/>
                </a:spcAft>
                <a:buNone/>
              </a:pPr>
              <a:r>
                <a:t/>
              </a:r>
              <a:endParaRPr b="1" sz="900">
                <a:latin typeface="Roboto"/>
                <a:ea typeface="Roboto"/>
                <a:cs typeface="Roboto"/>
                <a:sym typeface="Roboto"/>
              </a:endParaRPr>
            </a:p>
            <a:p>
              <a:pPr indent="0" lvl="0" marL="0" rtl="0" algn="r">
                <a:spcBef>
                  <a:spcPts val="0"/>
                </a:spcBef>
                <a:spcAft>
                  <a:spcPts val="1600"/>
                </a:spcAft>
                <a:buNone/>
              </a:pPr>
              <a:r>
                <a:t/>
              </a:r>
              <a:endParaRPr b="1" sz="900">
                <a:latin typeface="Roboto"/>
                <a:ea typeface="Roboto"/>
                <a:cs typeface="Roboto"/>
                <a:sym typeface="Roboto"/>
              </a:endParaRPr>
            </a:p>
          </p:txBody>
        </p:sp>
        <p:cxnSp>
          <p:nvCxnSpPr>
            <p:cNvPr id="344" name="Google Shape;344;p37"/>
            <p:cNvCxnSpPr/>
            <p:nvPr/>
          </p:nvCxnSpPr>
          <p:spPr>
            <a:xfrm rot="10800000">
              <a:off x="2642038" y="2647950"/>
              <a:ext cx="633600" cy="0"/>
            </a:xfrm>
            <a:prstGeom prst="straightConnector1">
              <a:avLst/>
            </a:prstGeom>
            <a:noFill/>
            <a:ln cap="flat" cmpd="sng" w="9525">
              <a:solidFill>
                <a:srgbClr val="D83829"/>
              </a:solidFill>
              <a:prstDash val="solid"/>
              <a:round/>
              <a:headEnd len="sm" w="sm" type="none"/>
              <a:tailEnd len="med" w="med" type="oval"/>
            </a:ln>
          </p:spPr>
        </p:cxnSp>
      </p:grpSp>
      <p:grpSp>
        <p:nvGrpSpPr>
          <p:cNvPr id="345" name="Google Shape;345;p37"/>
          <p:cNvGrpSpPr/>
          <p:nvPr/>
        </p:nvGrpSpPr>
        <p:grpSpPr>
          <a:xfrm>
            <a:off x="5209838" y="1136550"/>
            <a:ext cx="3534450" cy="1289700"/>
            <a:chOff x="5209838" y="1136550"/>
            <a:chExt cx="3534450" cy="1289700"/>
          </a:xfrm>
        </p:grpSpPr>
        <p:sp>
          <p:nvSpPr>
            <p:cNvPr id="346" name="Google Shape;346;p37"/>
            <p:cNvSpPr txBox="1"/>
            <p:nvPr/>
          </p:nvSpPr>
          <p:spPr>
            <a:xfrm>
              <a:off x="6620288" y="11365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Pre Training </a:t>
              </a:r>
              <a:endParaRPr b="1" sz="1300">
                <a:latin typeface="Roboto"/>
                <a:ea typeface="Roboto"/>
                <a:cs typeface="Roboto"/>
                <a:sym typeface="Roboto"/>
              </a:endParaRPr>
            </a:p>
            <a:p>
              <a:pPr indent="0" lvl="0" marL="0" rtl="0" algn="l">
                <a:spcBef>
                  <a:spcPts val="0"/>
                </a:spcBef>
                <a:spcAft>
                  <a:spcPts val="0"/>
                </a:spcAft>
                <a:buNone/>
              </a:pPr>
              <a:r>
                <a:rPr b="1" lang="en" sz="1300">
                  <a:latin typeface="Roboto"/>
                  <a:ea typeface="Roboto"/>
                  <a:cs typeface="Roboto"/>
                  <a:sym typeface="Roboto"/>
                </a:rPr>
                <a:t>(Calders et al.)</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298450" lvl="0" marL="457200" rtl="0" algn="l">
                <a:spcBef>
                  <a:spcPts val="0"/>
                </a:spcBef>
                <a:spcAft>
                  <a:spcPts val="0"/>
                </a:spcAft>
                <a:buSzPts val="1100"/>
                <a:buFont typeface="Roboto"/>
                <a:buChar char="●"/>
              </a:pPr>
              <a:r>
                <a:rPr lang="en" sz="1100">
                  <a:latin typeface="Roboto"/>
                  <a:ea typeface="Roboto"/>
                  <a:cs typeface="Roboto"/>
                  <a:sym typeface="Roboto"/>
                </a:rPr>
                <a:t>Change sensitive attribute to create resampled data.</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n" sz="1100">
                  <a:latin typeface="Roboto"/>
                  <a:ea typeface="Roboto"/>
                  <a:cs typeface="Roboto"/>
                  <a:sym typeface="Roboto"/>
                </a:rPr>
                <a:t>Change target variables to create resampled data.</a:t>
              </a:r>
              <a:endParaRPr sz="1100">
                <a:latin typeface="Roboto"/>
                <a:ea typeface="Roboto"/>
                <a:cs typeface="Roboto"/>
                <a:sym typeface="Roboto"/>
              </a:endParaRPr>
            </a:p>
          </p:txBody>
        </p:sp>
        <p:cxnSp>
          <p:nvCxnSpPr>
            <p:cNvPr id="347" name="Google Shape;347;p37"/>
            <p:cNvCxnSpPr/>
            <p:nvPr/>
          </p:nvCxnSpPr>
          <p:spPr>
            <a:xfrm>
              <a:off x="5209838" y="1705200"/>
              <a:ext cx="1286700" cy="0"/>
            </a:xfrm>
            <a:prstGeom prst="straightConnector1">
              <a:avLst/>
            </a:prstGeom>
            <a:noFill/>
            <a:ln cap="flat" cmpd="sng" w="9525">
              <a:solidFill>
                <a:srgbClr val="802017"/>
              </a:solidFill>
              <a:prstDash val="solid"/>
              <a:round/>
              <a:headEnd len="sm" w="sm" type="none"/>
              <a:tailEnd len="med" w="med" type="oval"/>
            </a:ln>
          </p:spPr>
        </p:cxnSp>
      </p:grpSp>
      <p:grpSp>
        <p:nvGrpSpPr>
          <p:cNvPr id="348" name="Google Shape;348;p37"/>
          <p:cNvGrpSpPr/>
          <p:nvPr/>
        </p:nvGrpSpPr>
        <p:grpSpPr>
          <a:xfrm>
            <a:off x="5209838" y="2944250"/>
            <a:ext cx="3534450" cy="1289700"/>
            <a:chOff x="5209838" y="2944250"/>
            <a:chExt cx="3534450" cy="1289700"/>
          </a:xfrm>
        </p:grpSpPr>
        <p:sp>
          <p:nvSpPr>
            <p:cNvPr id="349" name="Google Shape;349;p37"/>
            <p:cNvSpPr txBox="1"/>
            <p:nvPr/>
          </p:nvSpPr>
          <p:spPr>
            <a:xfrm>
              <a:off x="6620288" y="29442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1300">
                  <a:latin typeface="Roboto"/>
                  <a:ea typeface="Roboto"/>
                  <a:cs typeface="Roboto"/>
                  <a:sym typeface="Roboto"/>
                </a:rPr>
                <a:t>Representation Learning (Zemel et al.)</a:t>
              </a:r>
              <a:endParaRPr b="1" sz="900">
                <a:latin typeface="Roboto"/>
                <a:ea typeface="Roboto"/>
                <a:cs typeface="Roboto"/>
                <a:sym typeface="Roboto"/>
              </a:endParaRPr>
            </a:p>
          </p:txBody>
        </p:sp>
        <p:cxnSp>
          <p:nvCxnSpPr>
            <p:cNvPr id="350" name="Google Shape;350;p37"/>
            <p:cNvCxnSpPr/>
            <p:nvPr/>
          </p:nvCxnSpPr>
          <p:spPr>
            <a:xfrm>
              <a:off x="5209838" y="3648300"/>
              <a:ext cx="1286700" cy="0"/>
            </a:xfrm>
            <a:prstGeom prst="straightConnector1">
              <a:avLst/>
            </a:prstGeom>
            <a:noFill/>
            <a:ln cap="flat" cmpd="sng" w="9525">
              <a:solidFill>
                <a:srgbClr val="B02C20"/>
              </a:solidFill>
              <a:prstDash val="solid"/>
              <a:round/>
              <a:headEnd len="sm" w="sm" type="none"/>
              <a:tailEnd len="med" w="med" type="oval"/>
            </a:ln>
          </p:spPr>
        </p:cxnSp>
      </p:grpSp>
      <p:grpSp>
        <p:nvGrpSpPr>
          <p:cNvPr id="351" name="Google Shape;351;p37"/>
          <p:cNvGrpSpPr/>
          <p:nvPr/>
        </p:nvGrpSpPr>
        <p:grpSpPr>
          <a:xfrm>
            <a:off x="2662213" y="728463"/>
            <a:ext cx="3814835" cy="3790597"/>
            <a:chOff x="2662213" y="676344"/>
            <a:chExt cx="3814835" cy="3790597"/>
          </a:xfrm>
        </p:grpSpPr>
        <p:sp>
          <p:nvSpPr>
            <p:cNvPr id="352" name="Google Shape;352;p37"/>
            <p:cNvSpPr/>
            <p:nvPr/>
          </p:nvSpPr>
          <p:spPr>
            <a:xfrm rot="3600185">
              <a:off x="3169983" y="1184511"/>
              <a:ext cx="2774659" cy="2774659"/>
            </a:xfrm>
            <a:prstGeom prst="blockArc">
              <a:avLst>
                <a:gd fmla="val 12622480" name="adj1"/>
                <a:gd fmla="val 19781569" name="adj2"/>
                <a:gd fmla="val 20773" name="adj3"/>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rot="10800000">
              <a:off x="3183490" y="1163229"/>
              <a:ext cx="2774700" cy="2774700"/>
            </a:xfrm>
            <a:prstGeom prst="blockArc">
              <a:avLst>
                <a:gd fmla="val 12622480" name="adj1"/>
                <a:gd fmla="val 19662822" name="adj2"/>
                <a:gd fmla="val 20729" name="adj3"/>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rot="-3600185">
              <a:off x="3194618" y="1184114"/>
              <a:ext cx="2774659" cy="2774659"/>
            </a:xfrm>
            <a:prstGeom prst="blockArc">
              <a:avLst>
                <a:gd fmla="val 12622480" name="adj1"/>
                <a:gd fmla="val 19703271" name="adj2"/>
                <a:gd fmla="val 20851" name="adj3"/>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37"/>
            <p:cNvGrpSpPr/>
            <p:nvPr/>
          </p:nvGrpSpPr>
          <p:grpSpPr>
            <a:xfrm rot="-7200165">
              <a:off x="3337679" y="2826785"/>
              <a:ext cx="585011" cy="585536"/>
              <a:chOff x="1967628" y="812211"/>
              <a:chExt cx="588000" cy="588000"/>
            </a:xfrm>
          </p:grpSpPr>
          <p:sp>
            <p:nvSpPr>
              <p:cNvPr id="356" name="Google Shape;356;p37"/>
              <p:cNvSpPr/>
              <p:nvPr/>
            </p:nvSpPr>
            <p:spPr>
              <a:xfrm rot="39023">
                <a:off x="1970909" y="815492"/>
                <a:ext cx="581437" cy="581437"/>
              </a:xfrm>
              <a:prstGeom prst="pie">
                <a:avLst>
                  <a:gd fmla="val 6190354" name="adj1"/>
                  <a:gd fmla="val 14996165" name="adj2"/>
                </a:avLst>
              </a:prstGeom>
              <a:solidFill>
                <a:srgbClr val="D8382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p:nvPr/>
            </p:nvSpPr>
            <p:spPr>
              <a:xfrm rot="10800000">
                <a:off x="1970875" y="815525"/>
                <a:ext cx="581400" cy="581400"/>
              </a:xfrm>
              <a:prstGeom prst="pie">
                <a:avLst>
                  <a:gd fmla="val 4028252" name="adj1"/>
                  <a:gd fmla="val 17183677" name="adj2"/>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37"/>
            <p:cNvGrpSpPr/>
            <p:nvPr/>
          </p:nvGrpSpPr>
          <p:grpSpPr>
            <a:xfrm>
              <a:off x="4264097" y="1180331"/>
              <a:ext cx="585001" cy="585530"/>
              <a:chOff x="1970048" y="811613"/>
              <a:chExt cx="588000" cy="588000"/>
            </a:xfrm>
          </p:grpSpPr>
          <p:sp>
            <p:nvSpPr>
              <p:cNvPr id="359" name="Google Shape;359;p37"/>
              <p:cNvSpPr/>
              <p:nvPr/>
            </p:nvSpPr>
            <p:spPr>
              <a:xfrm rot="39023">
                <a:off x="1973329" y="814894"/>
                <a:ext cx="581437" cy="581437"/>
              </a:xfrm>
              <a:prstGeom prst="pie">
                <a:avLst>
                  <a:gd fmla="val 6190354" name="adj1"/>
                  <a:gd fmla="val 14996165" name="adj2"/>
                </a:avLst>
              </a:prstGeom>
              <a:solidFill>
                <a:srgbClr val="80201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rot="10800000">
                <a:off x="1973295" y="814927"/>
                <a:ext cx="581400" cy="581400"/>
              </a:xfrm>
              <a:prstGeom prst="pie">
                <a:avLst>
                  <a:gd fmla="val 4028252" name="adj1"/>
                  <a:gd fmla="val 17183677" name="adj2"/>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37"/>
            <p:cNvGrpSpPr/>
            <p:nvPr/>
          </p:nvGrpSpPr>
          <p:grpSpPr>
            <a:xfrm rot="7200165">
              <a:off x="5229930" y="2804716"/>
              <a:ext cx="585011" cy="585536"/>
              <a:chOff x="1977085" y="811649"/>
              <a:chExt cx="588000" cy="588000"/>
            </a:xfrm>
          </p:grpSpPr>
          <p:sp>
            <p:nvSpPr>
              <p:cNvPr id="362" name="Google Shape;362;p37"/>
              <p:cNvSpPr/>
              <p:nvPr/>
            </p:nvSpPr>
            <p:spPr>
              <a:xfrm rot="39023">
                <a:off x="1980366" y="814930"/>
                <a:ext cx="581437" cy="581437"/>
              </a:xfrm>
              <a:prstGeom prst="pie">
                <a:avLst>
                  <a:gd fmla="val 6190354" name="adj1"/>
                  <a:gd fmla="val 14996165" name="adj2"/>
                </a:avLst>
              </a:prstGeom>
              <a:solidFill>
                <a:srgbClr val="B02C2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rot="10800000">
                <a:off x="1980332" y="814963"/>
                <a:ext cx="581400" cy="581400"/>
              </a:xfrm>
              <a:prstGeom prst="pie">
                <a:avLst>
                  <a:gd fmla="val 4028252" name="adj1"/>
                  <a:gd fmla="val 17183677" name="adj2"/>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7"/>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 </a:t>
              </a:r>
              <a:endParaRPr b="1" sz="1600">
                <a:solidFill>
                  <a:srgbClr val="FFFFFF"/>
                </a:solidFill>
                <a:latin typeface="Roboto"/>
                <a:ea typeface="Roboto"/>
                <a:cs typeface="Roboto"/>
                <a:sym typeface="Roboto"/>
              </a:endParaRPr>
            </a:p>
          </p:txBody>
        </p:sp>
        <p:sp>
          <p:nvSpPr>
            <p:cNvPr id="365" name="Google Shape;365;p37"/>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 1</a:t>
              </a:r>
              <a:endParaRPr b="1" sz="1600">
                <a:solidFill>
                  <a:srgbClr val="FFFFFF"/>
                </a:solidFill>
                <a:latin typeface="Roboto"/>
                <a:ea typeface="Roboto"/>
                <a:cs typeface="Roboto"/>
                <a:sym typeface="Roboto"/>
              </a:endParaRPr>
            </a:p>
          </p:txBody>
        </p:sp>
        <p:sp>
          <p:nvSpPr>
            <p:cNvPr id="366" name="Google Shape;366;p37"/>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3</a:t>
              </a:r>
              <a:r>
                <a:rPr b="1" lang="en" sz="1600">
                  <a:solidFill>
                    <a:srgbClr val="FFFFFF"/>
                  </a:solidFill>
                  <a:latin typeface="Roboto"/>
                  <a:ea typeface="Roboto"/>
                  <a:cs typeface="Roboto"/>
                  <a:sym typeface="Roboto"/>
                </a:rPr>
                <a:t> </a:t>
              </a:r>
              <a:endParaRPr b="1" sz="1600">
                <a:solidFill>
                  <a:srgbClr val="FFFFFF"/>
                </a:solidFill>
                <a:latin typeface="Roboto"/>
                <a:ea typeface="Roboto"/>
                <a:cs typeface="Roboto"/>
                <a:sym typeface="Roboto"/>
              </a:endParaRPr>
            </a:p>
          </p:txBody>
        </p:sp>
      </p:grpSp>
      <p:pic>
        <p:nvPicPr>
          <p:cNvPr id="367" name="Google Shape;367;p37"/>
          <p:cNvPicPr preferRelativeResize="0"/>
          <p:nvPr/>
        </p:nvPicPr>
        <p:blipFill>
          <a:blip r:embed="rId3">
            <a:alphaModFix/>
          </a:blip>
          <a:stretch>
            <a:fillRect/>
          </a:stretch>
        </p:blipFill>
        <p:spPr>
          <a:xfrm>
            <a:off x="328621" y="2776546"/>
            <a:ext cx="2524076" cy="423750"/>
          </a:xfrm>
          <a:prstGeom prst="rect">
            <a:avLst/>
          </a:prstGeom>
          <a:noFill/>
          <a:ln>
            <a:noFill/>
          </a:ln>
        </p:spPr>
      </p:pic>
      <p:pic>
        <p:nvPicPr>
          <p:cNvPr id="368" name="Google Shape;368;p37"/>
          <p:cNvPicPr preferRelativeResize="0"/>
          <p:nvPr/>
        </p:nvPicPr>
        <p:blipFill rotWithShape="1">
          <a:blip r:embed="rId4">
            <a:alphaModFix/>
          </a:blip>
          <a:srcRect b="17267" l="12955" r="8809" t="36500"/>
          <a:stretch/>
        </p:blipFill>
        <p:spPr>
          <a:xfrm>
            <a:off x="5444025" y="3751225"/>
            <a:ext cx="3579826" cy="1189901"/>
          </a:xfrm>
          <a:prstGeom prst="rect">
            <a:avLst/>
          </a:prstGeom>
          <a:noFill/>
          <a:ln>
            <a:noFill/>
          </a:ln>
        </p:spPr>
      </p:pic>
      <p:sp>
        <p:nvSpPr>
          <p:cNvPr id="369" name="Google Shape;369;p37"/>
          <p:cNvSpPr txBox="1"/>
          <p:nvPr/>
        </p:nvSpPr>
        <p:spPr>
          <a:xfrm>
            <a:off x="4317448" y="13119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 2</a:t>
            </a:r>
            <a:endParaRPr b="1" sz="1600">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How to achieve Independence</a:t>
            </a:r>
            <a:endParaRPr b="1" sz="2820">
              <a:solidFill>
                <a:srgbClr val="1155CC"/>
              </a:solidFill>
            </a:endParaRPr>
          </a:p>
        </p:txBody>
      </p:sp>
      <p:pic>
        <p:nvPicPr>
          <p:cNvPr id="375" name="Google Shape;375;p38"/>
          <p:cNvPicPr preferRelativeResize="0"/>
          <p:nvPr/>
        </p:nvPicPr>
        <p:blipFill>
          <a:blip r:embed="rId3">
            <a:alphaModFix/>
          </a:blip>
          <a:stretch>
            <a:fillRect/>
          </a:stretch>
        </p:blipFill>
        <p:spPr>
          <a:xfrm>
            <a:off x="685800" y="1093925"/>
            <a:ext cx="3607300" cy="2961550"/>
          </a:xfrm>
          <a:prstGeom prst="rect">
            <a:avLst/>
          </a:prstGeom>
          <a:noFill/>
          <a:ln>
            <a:noFill/>
          </a:ln>
        </p:spPr>
      </p:pic>
      <p:pic>
        <p:nvPicPr>
          <p:cNvPr id="376" name="Google Shape;376;p38"/>
          <p:cNvPicPr preferRelativeResize="0"/>
          <p:nvPr/>
        </p:nvPicPr>
        <p:blipFill>
          <a:blip r:embed="rId4">
            <a:alphaModFix/>
          </a:blip>
          <a:stretch>
            <a:fillRect/>
          </a:stretch>
        </p:blipFill>
        <p:spPr>
          <a:xfrm>
            <a:off x="5512300" y="1398725"/>
            <a:ext cx="2492525" cy="2063300"/>
          </a:xfrm>
          <a:prstGeom prst="rect">
            <a:avLst/>
          </a:prstGeom>
          <a:noFill/>
          <a:ln>
            <a:noFill/>
          </a:ln>
        </p:spPr>
      </p:pic>
      <p:sp>
        <p:nvSpPr>
          <p:cNvPr id="377" name="Google Shape;377;p38"/>
          <p:cNvSpPr txBox="1"/>
          <p:nvPr/>
        </p:nvSpPr>
        <p:spPr>
          <a:xfrm>
            <a:off x="1061325" y="4213175"/>
            <a:ext cx="30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Screen qualified good candidates</a:t>
            </a:r>
            <a:endParaRPr/>
          </a:p>
        </p:txBody>
      </p:sp>
      <p:sp>
        <p:nvSpPr>
          <p:cNvPr id="378" name="Google Shape;378;p38"/>
          <p:cNvSpPr txBox="1"/>
          <p:nvPr/>
        </p:nvSpPr>
        <p:spPr>
          <a:xfrm>
            <a:off x="5404725" y="3603575"/>
            <a:ext cx="249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Screen candidates randomly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Separation</a:t>
            </a:r>
            <a:endParaRPr b="1" sz="2820">
              <a:solidFill>
                <a:srgbClr val="1155CC"/>
              </a:solidFill>
            </a:endParaRPr>
          </a:p>
        </p:txBody>
      </p:sp>
      <p:sp>
        <p:nvSpPr>
          <p:cNvPr id="384" name="Google Shape;384;p39"/>
          <p:cNvSpPr txBox="1"/>
          <p:nvPr/>
        </p:nvSpPr>
        <p:spPr>
          <a:xfrm>
            <a:off x="693625" y="1077775"/>
            <a:ext cx="751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Prediction does not have more information about objectionable attribute than the original target variable</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Separation</a:t>
            </a:r>
            <a:endParaRPr b="1" sz="2820">
              <a:solidFill>
                <a:srgbClr val="1155CC"/>
              </a:solidFill>
            </a:endParaRPr>
          </a:p>
        </p:txBody>
      </p:sp>
      <p:sp>
        <p:nvSpPr>
          <p:cNvPr id="390" name="Google Shape;390;p40"/>
          <p:cNvSpPr txBox="1"/>
          <p:nvPr/>
        </p:nvSpPr>
        <p:spPr>
          <a:xfrm>
            <a:off x="693625" y="1077775"/>
            <a:ext cx="751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Prediction does not have more information about objectionable attribute than the original target variable</a:t>
            </a:r>
            <a:endParaRPr sz="1600"/>
          </a:p>
        </p:txBody>
      </p:sp>
      <p:pic>
        <p:nvPicPr>
          <p:cNvPr id="391" name="Google Shape;391;p40"/>
          <p:cNvPicPr preferRelativeResize="0"/>
          <p:nvPr/>
        </p:nvPicPr>
        <p:blipFill>
          <a:blip r:embed="rId3">
            <a:alphaModFix/>
          </a:blip>
          <a:stretch>
            <a:fillRect/>
          </a:stretch>
        </p:blipFill>
        <p:spPr>
          <a:xfrm>
            <a:off x="3567150" y="1980525"/>
            <a:ext cx="1600200" cy="342900"/>
          </a:xfrm>
          <a:prstGeom prst="rect">
            <a:avLst/>
          </a:prstGeom>
          <a:noFill/>
          <a:ln>
            <a:noFill/>
          </a:ln>
        </p:spPr>
      </p:pic>
      <p:sp>
        <p:nvSpPr>
          <p:cNvPr id="392" name="Google Shape;392;p40"/>
          <p:cNvSpPr/>
          <p:nvPr/>
        </p:nvSpPr>
        <p:spPr>
          <a:xfrm>
            <a:off x="1489300" y="3152500"/>
            <a:ext cx="1067100" cy="10671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a:t>
            </a:r>
            <a:endParaRPr sz="2000"/>
          </a:p>
        </p:txBody>
      </p:sp>
      <p:sp>
        <p:nvSpPr>
          <p:cNvPr id="393" name="Google Shape;393;p40"/>
          <p:cNvSpPr/>
          <p:nvPr/>
        </p:nvSpPr>
        <p:spPr>
          <a:xfrm>
            <a:off x="3833700" y="3336900"/>
            <a:ext cx="1067100" cy="10671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Y</a:t>
            </a:r>
            <a:endParaRPr sz="2000"/>
          </a:p>
        </p:txBody>
      </p:sp>
      <p:sp>
        <p:nvSpPr>
          <p:cNvPr id="394" name="Google Shape;394;p40"/>
          <p:cNvSpPr/>
          <p:nvPr/>
        </p:nvSpPr>
        <p:spPr>
          <a:xfrm>
            <a:off x="6330750" y="2695300"/>
            <a:ext cx="1067100" cy="10671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a:t>
            </a:r>
            <a:endParaRPr sz="2000"/>
          </a:p>
        </p:txBody>
      </p:sp>
      <p:sp>
        <p:nvSpPr>
          <p:cNvPr id="395" name="Google Shape;395;p40"/>
          <p:cNvSpPr/>
          <p:nvPr/>
        </p:nvSpPr>
        <p:spPr>
          <a:xfrm rot="351758">
            <a:off x="2635799" y="3707373"/>
            <a:ext cx="1124884" cy="170689"/>
          </a:xfrm>
          <a:prstGeom prst="lef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
          <p:cNvSpPr/>
          <p:nvPr/>
        </p:nvSpPr>
        <p:spPr>
          <a:xfrm rot="-1094432">
            <a:off x="4958752" y="3440133"/>
            <a:ext cx="1314029" cy="170668"/>
          </a:xfrm>
          <a:prstGeom prst="lef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Separation</a:t>
            </a:r>
            <a:endParaRPr b="1" sz="2820">
              <a:solidFill>
                <a:srgbClr val="1155CC"/>
              </a:solidFill>
            </a:endParaRPr>
          </a:p>
        </p:txBody>
      </p:sp>
      <p:sp>
        <p:nvSpPr>
          <p:cNvPr id="402" name="Google Shape;402;p41"/>
          <p:cNvSpPr txBox="1"/>
          <p:nvPr/>
        </p:nvSpPr>
        <p:spPr>
          <a:xfrm>
            <a:off x="693625" y="1077775"/>
            <a:ext cx="751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B7B7B7"/>
                </a:solidFill>
              </a:rPr>
              <a:t>Prediction does not have more information about objectionable attribute than the original target variable</a:t>
            </a:r>
            <a:endParaRPr sz="1600">
              <a:solidFill>
                <a:srgbClr val="B7B7B7"/>
              </a:solidFill>
            </a:endParaRPr>
          </a:p>
        </p:txBody>
      </p:sp>
      <p:pic>
        <p:nvPicPr>
          <p:cNvPr id="403" name="Google Shape;403;p41"/>
          <p:cNvPicPr preferRelativeResize="0"/>
          <p:nvPr/>
        </p:nvPicPr>
        <p:blipFill>
          <a:blip r:embed="rId3">
            <a:alphaModFix amt="50000"/>
          </a:blip>
          <a:stretch>
            <a:fillRect/>
          </a:stretch>
        </p:blipFill>
        <p:spPr>
          <a:xfrm>
            <a:off x="3567150" y="1980525"/>
            <a:ext cx="1600200" cy="342900"/>
          </a:xfrm>
          <a:prstGeom prst="rect">
            <a:avLst/>
          </a:prstGeom>
          <a:noFill/>
          <a:ln>
            <a:noFill/>
          </a:ln>
        </p:spPr>
      </p:pic>
      <p:pic>
        <p:nvPicPr>
          <p:cNvPr id="404" name="Google Shape;404;p41"/>
          <p:cNvPicPr preferRelativeResize="0"/>
          <p:nvPr/>
        </p:nvPicPr>
        <p:blipFill>
          <a:blip r:embed="rId4">
            <a:alphaModFix/>
          </a:blip>
          <a:stretch>
            <a:fillRect/>
          </a:stretch>
        </p:blipFill>
        <p:spPr>
          <a:xfrm>
            <a:off x="1806738" y="3744175"/>
            <a:ext cx="5286375" cy="581025"/>
          </a:xfrm>
          <a:prstGeom prst="rect">
            <a:avLst/>
          </a:prstGeom>
          <a:noFill/>
          <a:ln>
            <a:noFill/>
          </a:ln>
        </p:spPr>
      </p:pic>
      <p:sp>
        <p:nvSpPr>
          <p:cNvPr id="405" name="Google Shape;405;p41"/>
          <p:cNvSpPr txBox="1"/>
          <p:nvPr/>
        </p:nvSpPr>
        <p:spPr>
          <a:xfrm>
            <a:off x="736300" y="3086975"/>
            <a:ext cx="734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For binary classification setup, false positive (or negative) error rates are equal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1155CC"/>
                </a:solidFill>
              </a:rPr>
              <a:t>What Statistical Decision Systems offers? </a:t>
            </a:r>
            <a:endParaRPr b="1">
              <a:solidFill>
                <a:srgbClr val="1155CC"/>
              </a:solidFill>
            </a:endParaRPr>
          </a:p>
          <a:p>
            <a:pPr indent="0" lvl="0" marL="0" rtl="0" algn="ctr">
              <a:spcBef>
                <a:spcPts val="0"/>
              </a:spcBef>
              <a:spcAft>
                <a:spcPts val="0"/>
              </a:spcAft>
              <a:buNone/>
            </a:pPr>
            <a:r>
              <a:t/>
            </a:r>
            <a:endParaRPr b="1">
              <a:solidFill>
                <a:srgbClr val="1155CC"/>
              </a:solidFill>
            </a:endParaRPr>
          </a:p>
        </p:txBody>
      </p:sp>
      <p:pic>
        <p:nvPicPr>
          <p:cNvPr id="80" name="Google Shape;80;p15"/>
          <p:cNvPicPr preferRelativeResize="0"/>
          <p:nvPr/>
        </p:nvPicPr>
        <p:blipFill>
          <a:blip r:embed="rId3">
            <a:alphaModFix amt="50000"/>
          </a:blip>
          <a:stretch>
            <a:fillRect/>
          </a:stretch>
        </p:blipFill>
        <p:spPr>
          <a:xfrm>
            <a:off x="342325" y="1263400"/>
            <a:ext cx="2104274" cy="1578200"/>
          </a:xfrm>
          <a:prstGeom prst="rect">
            <a:avLst/>
          </a:prstGeom>
          <a:noFill/>
          <a:ln>
            <a:noFill/>
          </a:ln>
        </p:spPr>
      </p:pic>
      <p:sp>
        <p:nvSpPr>
          <p:cNvPr id="81" name="Google Shape;81;p15"/>
          <p:cNvSpPr txBox="1"/>
          <p:nvPr/>
        </p:nvSpPr>
        <p:spPr>
          <a:xfrm>
            <a:off x="2168300" y="1321550"/>
            <a:ext cx="1796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B7B7B7"/>
              </a:buClr>
              <a:buSzPts val="1400"/>
              <a:buChar char="●"/>
            </a:pPr>
            <a:r>
              <a:rPr lang="en">
                <a:solidFill>
                  <a:srgbClr val="B7B7B7"/>
                </a:solidFill>
              </a:rPr>
              <a:t>Ideal</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Avrio AI Inc.</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Skillate</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Entelo</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Mya Systems</a:t>
            </a:r>
            <a:endParaRPr>
              <a:solidFill>
                <a:srgbClr val="B7B7B7"/>
              </a:solidFill>
            </a:endParaRPr>
          </a:p>
          <a:p>
            <a:pPr indent="0" lvl="0" marL="0" rtl="0" algn="l">
              <a:spcBef>
                <a:spcPts val="0"/>
              </a:spcBef>
              <a:spcAft>
                <a:spcPts val="0"/>
              </a:spcAft>
              <a:buNone/>
            </a:pPr>
            <a:r>
              <a:t/>
            </a:r>
            <a:endParaRPr>
              <a:solidFill>
                <a:srgbClr val="B7B7B7"/>
              </a:solidFill>
            </a:endParaRPr>
          </a:p>
        </p:txBody>
      </p:sp>
      <p:sp>
        <p:nvSpPr>
          <p:cNvPr id="82" name="Google Shape;82;p15"/>
          <p:cNvSpPr txBox="1"/>
          <p:nvPr/>
        </p:nvSpPr>
        <p:spPr>
          <a:xfrm>
            <a:off x="6664100" y="1397750"/>
            <a:ext cx="1796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PredPol</a:t>
            </a:r>
            <a:endParaRPr/>
          </a:p>
          <a:p>
            <a:pPr indent="-317500" lvl="0" marL="457200" rtl="0" algn="l">
              <a:spcBef>
                <a:spcPts val="0"/>
              </a:spcBef>
              <a:spcAft>
                <a:spcPts val="0"/>
              </a:spcAft>
              <a:buSzPts val="1400"/>
              <a:buChar char="●"/>
            </a:pPr>
            <a:r>
              <a:rPr lang="en"/>
              <a:t>COMPAS</a:t>
            </a:r>
            <a:endParaRPr/>
          </a:p>
          <a:p>
            <a:pPr indent="-317500" lvl="0" marL="457200" rtl="0" algn="l">
              <a:spcBef>
                <a:spcPts val="0"/>
              </a:spcBef>
              <a:spcAft>
                <a:spcPts val="0"/>
              </a:spcAft>
              <a:buSzPts val="1400"/>
              <a:buChar char="●"/>
            </a:pPr>
            <a:r>
              <a:rPr lang="en"/>
              <a:t>many more confidential algorithms.</a:t>
            </a:r>
            <a:endParaRPr/>
          </a:p>
          <a:p>
            <a:pPr indent="0" lvl="0" marL="0" rtl="0" algn="l">
              <a:spcBef>
                <a:spcPts val="0"/>
              </a:spcBef>
              <a:spcAft>
                <a:spcPts val="0"/>
              </a:spcAft>
              <a:buNone/>
            </a:pPr>
            <a:r>
              <a:t/>
            </a:r>
            <a:endParaRPr/>
          </a:p>
        </p:txBody>
      </p:sp>
      <p:pic>
        <p:nvPicPr>
          <p:cNvPr id="83" name="Google Shape;83;p15"/>
          <p:cNvPicPr preferRelativeResize="0"/>
          <p:nvPr/>
        </p:nvPicPr>
        <p:blipFill>
          <a:blip r:embed="rId4">
            <a:alphaModFix/>
          </a:blip>
          <a:stretch>
            <a:fillRect/>
          </a:stretch>
        </p:blipFill>
        <p:spPr>
          <a:xfrm>
            <a:off x="4991500" y="1276990"/>
            <a:ext cx="1796399" cy="1551022"/>
          </a:xfrm>
          <a:prstGeom prst="rect">
            <a:avLst/>
          </a:prstGeom>
          <a:noFill/>
          <a:ln>
            <a:noFill/>
          </a:ln>
        </p:spPr>
      </p:pic>
      <p:pic>
        <p:nvPicPr>
          <p:cNvPr id="84" name="Google Shape;84;p15"/>
          <p:cNvPicPr preferRelativeResize="0"/>
          <p:nvPr/>
        </p:nvPicPr>
        <p:blipFill>
          <a:blip r:embed="rId5">
            <a:alphaModFix amt="50000"/>
          </a:blip>
          <a:stretch>
            <a:fillRect/>
          </a:stretch>
        </p:blipFill>
        <p:spPr>
          <a:xfrm>
            <a:off x="980200" y="3210675"/>
            <a:ext cx="1477500" cy="1477500"/>
          </a:xfrm>
          <a:prstGeom prst="rect">
            <a:avLst/>
          </a:prstGeom>
          <a:noFill/>
          <a:ln>
            <a:noFill/>
          </a:ln>
        </p:spPr>
      </p:pic>
      <p:sp>
        <p:nvSpPr>
          <p:cNvPr id="85" name="Google Shape;85;p15"/>
          <p:cNvSpPr txBox="1"/>
          <p:nvPr/>
        </p:nvSpPr>
        <p:spPr>
          <a:xfrm>
            <a:off x="1811750" y="4007325"/>
            <a:ext cx="35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6" name="Google Shape;86;p15"/>
          <p:cNvPicPr preferRelativeResize="0"/>
          <p:nvPr/>
        </p:nvPicPr>
        <p:blipFill>
          <a:blip r:embed="rId6">
            <a:alphaModFix amt="50000"/>
          </a:blip>
          <a:stretch>
            <a:fillRect/>
          </a:stretch>
        </p:blipFill>
        <p:spPr>
          <a:xfrm>
            <a:off x="3471375" y="3157273"/>
            <a:ext cx="1578200" cy="1578200"/>
          </a:xfrm>
          <a:prstGeom prst="rect">
            <a:avLst/>
          </a:prstGeom>
          <a:noFill/>
          <a:ln>
            <a:noFill/>
          </a:ln>
        </p:spPr>
      </p:pic>
      <p:pic>
        <p:nvPicPr>
          <p:cNvPr id="87" name="Google Shape;87;p15"/>
          <p:cNvPicPr preferRelativeResize="0"/>
          <p:nvPr/>
        </p:nvPicPr>
        <p:blipFill>
          <a:blip r:embed="rId7">
            <a:alphaModFix amt="50000"/>
          </a:blip>
          <a:stretch>
            <a:fillRect/>
          </a:stretch>
        </p:blipFill>
        <p:spPr>
          <a:xfrm>
            <a:off x="6089750" y="3103850"/>
            <a:ext cx="1898771" cy="1578199"/>
          </a:xfrm>
          <a:prstGeom prst="rect">
            <a:avLst/>
          </a:prstGeom>
          <a:noFill/>
          <a:ln>
            <a:noFill/>
          </a:ln>
        </p:spPr>
      </p:pic>
      <p:sp>
        <p:nvSpPr>
          <p:cNvPr id="88" name="Google Shape;88;p15"/>
          <p:cNvSpPr txBox="1"/>
          <p:nvPr/>
        </p:nvSpPr>
        <p:spPr>
          <a:xfrm>
            <a:off x="342325" y="4728950"/>
            <a:ext cx="27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Credit risk assessment in banks</a:t>
            </a:r>
            <a:endParaRPr>
              <a:solidFill>
                <a:srgbClr val="B7B7B7"/>
              </a:solidFill>
            </a:endParaRPr>
          </a:p>
        </p:txBody>
      </p:sp>
      <p:sp>
        <p:nvSpPr>
          <p:cNvPr id="89" name="Google Shape;89;p15"/>
          <p:cNvSpPr txBox="1"/>
          <p:nvPr/>
        </p:nvSpPr>
        <p:spPr>
          <a:xfrm>
            <a:off x="3466525" y="4500350"/>
            <a:ext cx="179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Recommendations </a:t>
            </a:r>
            <a:endParaRPr>
              <a:solidFill>
                <a:srgbClr val="B7B7B7"/>
              </a:solidFill>
            </a:endParaRPr>
          </a:p>
          <a:p>
            <a:pPr indent="0" lvl="0" marL="0" rtl="0" algn="l">
              <a:spcBef>
                <a:spcPts val="0"/>
              </a:spcBef>
              <a:spcAft>
                <a:spcPts val="0"/>
              </a:spcAft>
              <a:buNone/>
            </a:pPr>
            <a:r>
              <a:rPr lang="en">
                <a:solidFill>
                  <a:srgbClr val="B7B7B7"/>
                </a:solidFill>
              </a:rPr>
              <a:t>in e-commerce</a:t>
            </a:r>
            <a:endParaRPr>
              <a:solidFill>
                <a:srgbClr val="B7B7B7"/>
              </a:solidFill>
            </a:endParaRPr>
          </a:p>
        </p:txBody>
      </p:sp>
      <p:sp>
        <p:nvSpPr>
          <p:cNvPr id="90" name="Google Shape;90;p15"/>
          <p:cNvSpPr txBox="1"/>
          <p:nvPr/>
        </p:nvSpPr>
        <p:spPr>
          <a:xfrm>
            <a:off x="5600125" y="4652750"/>
            <a:ext cx="31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Personalized news in social media</a:t>
            </a:r>
            <a:endParaRPr>
              <a:solidFill>
                <a:srgbClr val="B7B7B7"/>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How to achieve </a:t>
            </a:r>
            <a:r>
              <a:rPr b="1" lang="en" sz="2820">
                <a:solidFill>
                  <a:srgbClr val="1155CC"/>
                </a:solidFill>
              </a:rPr>
              <a:t>Separation</a:t>
            </a:r>
            <a:endParaRPr b="1" sz="2820">
              <a:solidFill>
                <a:srgbClr val="1155CC"/>
              </a:solidFill>
            </a:endParaRPr>
          </a:p>
        </p:txBody>
      </p:sp>
      <p:pic>
        <p:nvPicPr>
          <p:cNvPr id="411" name="Google Shape;411;p42"/>
          <p:cNvPicPr preferRelativeResize="0"/>
          <p:nvPr/>
        </p:nvPicPr>
        <p:blipFill rotWithShape="1">
          <a:blip r:embed="rId3">
            <a:alphaModFix/>
          </a:blip>
          <a:srcRect b="20266" l="31151" r="33644" t="28504"/>
          <a:stretch/>
        </p:blipFill>
        <p:spPr>
          <a:xfrm>
            <a:off x="594750" y="1005175"/>
            <a:ext cx="4676750" cy="3828225"/>
          </a:xfrm>
          <a:prstGeom prst="rect">
            <a:avLst/>
          </a:prstGeom>
          <a:noFill/>
          <a:ln>
            <a:noFill/>
          </a:ln>
        </p:spPr>
      </p:pic>
      <p:sp>
        <p:nvSpPr>
          <p:cNvPr id="412" name="Google Shape;412;p42"/>
          <p:cNvSpPr txBox="1"/>
          <p:nvPr/>
        </p:nvSpPr>
        <p:spPr>
          <a:xfrm>
            <a:off x="5667475" y="2069200"/>
            <a:ext cx="2427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Two groups may have different error rates and ROC curve for the same classification score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How to achieve Separation</a:t>
            </a:r>
            <a:endParaRPr b="1" sz="2820">
              <a:solidFill>
                <a:srgbClr val="1155CC"/>
              </a:solidFill>
            </a:endParaRPr>
          </a:p>
        </p:txBody>
      </p:sp>
      <p:sp>
        <p:nvSpPr>
          <p:cNvPr id="418" name="Google Shape;418;p43"/>
          <p:cNvSpPr txBox="1"/>
          <p:nvPr/>
        </p:nvSpPr>
        <p:spPr>
          <a:xfrm>
            <a:off x="5667475" y="1383400"/>
            <a:ext cx="2855100" cy="31554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1000"/>
              </a:spcBef>
              <a:spcAft>
                <a:spcPts val="0"/>
              </a:spcAft>
              <a:buSzPts val="1400"/>
              <a:buChar char="●"/>
            </a:pPr>
            <a:r>
              <a:rPr lang="en"/>
              <a:t>Incentive to do better for both groups.</a:t>
            </a:r>
            <a:endParaRPr/>
          </a:p>
          <a:p>
            <a:pPr indent="-317500" lvl="0" marL="457200" rtl="0" algn="l">
              <a:lnSpc>
                <a:spcPct val="100000"/>
              </a:lnSpc>
              <a:spcBef>
                <a:spcPts val="1000"/>
              </a:spcBef>
              <a:spcAft>
                <a:spcPts val="0"/>
              </a:spcAft>
              <a:buSzPts val="1400"/>
              <a:buChar char="●"/>
            </a:pPr>
            <a:r>
              <a:rPr lang="en"/>
              <a:t>For two groups, best intersection lies at the intersection point.</a:t>
            </a:r>
            <a:endParaRPr/>
          </a:p>
          <a:p>
            <a:pPr indent="-317500" lvl="0" marL="457200" rtl="0" algn="l">
              <a:lnSpc>
                <a:spcPct val="100000"/>
              </a:lnSpc>
              <a:spcBef>
                <a:spcPts val="1000"/>
              </a:spcBef>
              <a:spcAft>
                <a:spcPts val="0"/>
              </a:spcAft>
              <a:buSzPts val="1400"/>
              <a:buChar char="●"/>
            </a:pPr>
            <a:r>
              <a:rPr lang="en"/>
              <a:t>Consequently, perfect prediction is allowed.</a:t>
            </a:r>
            <a:endParaRPr/>
          </a:p>
          <a:p>
            <a:pPr indent="-317500" lvl="0" marL="457200" rtl="0" algn="l">
              <a:lnSpc>
                <a:spcPct val="100000"/>
              </a:lnSpc>
              <a:spcBef>
                <a:spcPts val="1000"/>
              </a:spcBef>
              <a:spcAft>
                <a:spcPts val="1000"/>
              </a:spcAft>
              <a:buSzPts val="1400"/>
              <a:buChar char="●"/>
            </a:pPr>
            <a:r>
              <a:rPr lang="en"/>
              <a:t>If original score is close to “Bayes optimal”, then post-processing is optimal among all separated scores.</a:t>
            </a:r>
            <a:endParaRPr/>
          </a:p>
        </p:txBody>
      </p:sp>
      <p:pic>
        <p:nvPicPr>
          <p:cNvPr id="419" name="Google Shape;419;p43"/>
          <p:cNvPicPr preferRelativeResize="0"/>
          <p:nvPr/>
        </p:nvPicPr>
        <p:blipFill rotWithShape="1">
          <a:blip r:embed="rId3">
            <a:alphaModFix/>
          </a:blip>
          <a:srcRect b="14233" l="32051" r="35045" t="33303"/>
          <a:stretch/>
        </p:blipFill>
        <p:spPr>
          <a:xfrm>
            <a:off x="703075" y="919625"/>
            <a:ext cx="4395902" cy="3942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How to achieve Separation</a:t>
            </a:r>
            <a:endParaRPr b="1" sz="2820">
              <a:solidFill>
                <a:srgbClr val="1155CC"/>
              </a:solidFill>
            </a:endParaRPr>
          </a:p>
        </p:txBody>
      </p:sp>
      <p:sp>
        <p:nvSpPr>
          <p:cNvPr id="425" name="Google Shape;425;p44"/>
          <p:cNvSpPr txBox="1"/>
          <p:nvPr/>
        </p:nvSpPr>
        <p:spPr>
          <a:xfrm>
            <a:off x="748525" y="1080025"/>
            <a:ext cx="74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Woodworth et al. (2017) suggested minimizing the loss with a constraint</a:t>
            </a:r>
            <a:endParaRPr sz="1600"/>
          </a:p>
        </p:txBody>
      </p:sp>
      <p:pic>
        <p:nvPicPr>
          <p:cNvPr id="426" name="Google Shape;426;p44"/>
          <p:cNvPicPr preferRelativeResize="0"/>
          <p:nvPr/>
        </p:nvPicPr>
        <p:blipFill>
          <a:blip r:embed="rId3">
            <a:alphaModFix/>
          </a:blip>
          <a:stretch>
            <a:fillRect/>
          </a:stretch>
        </p:blipFill>
        <p:spPr>
          <a:xfrm>
            <a:off x="1761550" y="1856000"/>
            <a:ext cx="2113780" cy="431100"/>
          </a:xfrm>
          <a:prstGeom prst="rect">
            <a:avLst/>
          </a:prstGeom>
          <a:noFill/>
          <a:ln>
            <a:noFill/>
          </a:ln>
        </p:spPr>
      </p:pic>
      <p:sp>
        <p:nvSpPr>
          <p:cNvPr id="427" name="Google Shape;427;p44"/>
          <p:cNvSpPr txBox="1"/>
          <p:nvPr/>
        </p:nvSpPr>
        <p:spPr>
          <a:xfrm>
            <a:off x="709650" y="2396575"/>
            <a:ext cx="211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Subject to the constraint</a:t>
            </a:r>
            <a:endParaRPr/>
          </a:p>
        </p:txBody>
      </p:sp>
      <p:pic>
        <p:nvPicPr>
          <p:cNvPr id="428" name="Google Shape;428;p44"/>
          <p:cNvPicPr preferRelativeResize="0"/>
          <p:nvPr/>
        </p:nvPicPr>
        <p:blipFill>
          <a:blip r:embed="rId4">
            <a:alphaModFix/>
          </a:blip>
          <a:stretch>
            <a:fillRect/>
          </a:stretch>
        </p:blipFill>
        <p:spPr>
          <a:xfrm>
            <a:off x="2794850" y="2431450"/>
            <a:ext cx="2061125" cy="292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How to achieve Separation</a:t>
            </a:r>
            <a:endParaRPr b="1" sz="2820">
              <a:solidFill>
                <a:srgbClr val="1155CC"/>
              </a:solidFill>
            </a:endParaRPr>
          </a:p>
        </p:txBody>
      </p:sp>
      <p:sp>
        <p:nvSpPr>
          <p:cNvPr id="434" name="Google Shape;434;p45"/>
          <p:cNvSpPr txBox="1"/>
          <p:nvPr/>
        </p:nvSpPr>
        <p:spPr>
          <a:xfrm>
            <a:off x="748525" y="1080025"/>
            <a:ext cx="74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Woodworth et al. (2017) suggested minimizing the loss with a constraint</a:t>
            </a:r>
            <a:endParaRPr sz="1600"/>
          </a:p>
        </p:txBody>
      </p:sp>
      <p:pic>
        <p:nvPicPr>
          <p:cNvPr id="435" name="Google Shape;435;p45"/>
          <p:cNvPicPr preferRelativeResize="0"/>
          <p:nvPr/>
        </p:nvPicPr>
        <p:blipFill>
          <a:blip r:embed="rId3">
            <a:alphaModFix/>
          </a:blip>
          <a:stretch>
            <a:fillRect/>
          </a:stretch>
        </p:blipFill>
        <p:spPr>
          <a:xfrm>
            <a:off x="1761550" y="1856000"/>
            <a:ext cx="2113780" cy="431100"/>
          </a:xfrm>
          <a:prstGeom prst="rect">
            <a:avLst/>
          </a:prstGeom>
          <a:noFill/>
          <a:ln>
            <a:noFill/>
          </a:ln>
        </p:spPr>
      </p:pic>
      <p:sp>
        <p:nvSpPr>
          <p:cNvPr id="436" name="Google Shape;436;p45"/>
          <p:cNvSpPr txBox="1"/>
          <p:nvPr/>
        </p:nvSpPr>
        <p:spPr>
          <a:xfrm>
            <a:off x="709650" y="2396575"/>
            <a:ext cx="211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Subject to the constraint</a:t>
            </a:r>
            <a:endParaRPr/>
          </a:p>
        </p:txBody>
      </p:sp>
      <p:pic>
        <p:nvPicPr>
          <p:cNvPr id="437" name="Google Shape;437;p45"/>
          <p:cNvPicPr preferRelativeResize="0"/>
          <p:nvPr/>
        </p:nvPicPr>
        <p:blipFill>
          <a:blip r:embed="rId4">
            <a:alphaModFix/>
          </a:blip>
          <a:stretch>
            <a:fillRect/>
          </a:stretch>
        </p:blipFill>
        <p:spPr>
          <a:xfrm>
            <a:off x="2794850" y="2431450"/>
            <a:ext cx="2061125" cy="292500"/>
          </a:xfrm>
          <a:prstGeom prst="rect">
            <a:avLst/>
          </a:prstGeom>
          <a:noFill/>
          <a:ln>
            <a:noFill/>
          </a:ln>
        </p:spPr>
      </p:pic>
      <p:pic>
        <p:nvPicPr>
          <p:cNvPr id="438" name="Google Shape;438;p45"/>
          <p:cNvPicPr preferRelativeResize="0"/>
          <p:nvPr/>
        </p:nvPicPr>
        <p:blipFill rotWithShape="1">
          <a:blip r:embed="rId5">
            <a:alphaModFix/>
          </a:blip>
          <a:srcRect b="0" l="18020" r="11971" t="0"/>
          <a:stretch/>
        </p:blipFill>
        <p:spPr>
          <a:xfrm>
            <a:off x="6097200" y="1923250"/>
            <a:ext cx="1676225" cy="1346825"/>
          </a:xfrm>
          <a:prstGeom prst="rect">
            <a:avLst/>
          </a:prstGeom>
          <a:noFill/>
          <a:ln>
            <a:noFill/>
          </a:ln>
        </p:spPr>
      </p:pic>
      <p:pic>
        <p:nvPicPr>
          <p:cNvPr id="439" name="Google Shape;439;p45"/>
          <p:cNvPicPr preferRelativeResize="0"/>
          <p:nvPr/>
        </p:nvPicPr>
        <p:blipFill>
          <a:blip r:embed="rId6">
            <a:alphaModFix/>
          </a:blip>
          <a:stretch>
            <a:fillRect/>
          </a:stretch>
        </p:blipFill>
        <p:spPr>
          <a:xfrm>
            <a:off x="7354296" y="1732325"/>
            <a:ext cx="1676224" cy="1162876"/>
          </a:xfrm>
          <a:prstGeom prst="rect">
            <a:avLst/>
          </a:prstGeom>
          <a:noFill/>
          <a:ln>
            <a:noFill/>
          </a:ln>
        </p:spPr>
      </p:pic>
      <p:sp>
        <p:nvSpPr>
          <p:cNvPr id="440" name="Google Shape;440;p45"/>
          <p:cNvSpPr txBox="1"/>
          <p:nvPr/>
        </p:nvSpPr>
        <p:spPr>
          <a:xfrm>
            <a:off x="6780925" y="3312250"/>
            <a:ext cx="16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Highly intractable</a:t>
            </a:r>
            <a:endParaRPr>
              <a:solidFill>
                <a:srgbClr val="FF0000"/>
              </a:solidFill>
            </a:endParaRPr>
          </a:p>
        </p:txBody>
      </p:sp>
      <p:pic>
        <p:nvPicPr>
          <p:cNvPr id="441" name="Google Shape;441;p45"/>
          <p:cNvPicPr preferRelativeResize="0"/>
          <p:nvPr/>
        </p:nvPicPr>
        <p:blipFill>
          <a:blip r:embed="rId7">
            <a:alphaModFix/>
          </a:blip>
          <a:stretch>
            <a:fillRect/>
          </a:stretch>
        </p:blipFill>
        <p:spPr>
          <a:xfrm>
            <a:off x="990600" y="4015975"/>
            <a:ext cx="2971800" cy="466725"/>
          </a:xfrm>
          <a:prstGeom prst="rect">
            <a:avLst/>
          </a:prstGeom>
          <a:noFill/>
          <a:ln>
            <a:noFill/>
          </a:ln>
        </p:spPr>
      </p:pic>
      <p:sp>
        <p:nvSpPr>
          <p:cNvPr id="442" name="Google Shape;442;p45"/>
          <p:cNvSpPr txBox="1"/>
          <p:nvPr/>
        </p:nvSpPr>
        <p:spPr>
          <a:xfrm>
            <a:off x="802000" y="3314950"/>
            <a:ext cx="377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rPr>
              <a:t>For regression problems with joint normal densities, the constraint can be relaxed to</a:t>
            </a:r>
            <a:endParaRPr>
              <a:solidFill>
                <a:srgbClr val="38761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Sufficiency</a:t>
            </a:r>
            <a:endParaRPr b="1" sz="2820">
              <a:solidFill>
                <a:srgbClr val="1155CC"/>
              </a:solidFill>
            </a:endParaRPr>
          </a:p>
        </p:txBody>
      </p:sp>
      <p:sp>
        <p:nvSpPr>
          <p:cNvPr id="448" name="Google Shape;448;p46"/>
          <p:cNvSpPr txBox="1"/>
          <p:nvPr/>
        </p:nvSpPr>
        <p:spPr>
          <a:xfrm>
            <a:off x="704300" y="939050"/>
            <a:ext cx="748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We don’t need to see the sensitive attribute, the prediction is sufficient to explain the responses</a:t>
            </a:r>
            <a:endParaRPr sz="1600"/>
          </a:p>
        </p:txBody>
      </p:sp>
      <p:pic>
        <p:nvPicPr>
          <p:cNvPr id="449" name="Google Shape;449;p46"/>
          <p:cNvPicPr preferRelativeResize="0"/>
          <p:nvPr/>
        </p:nvPicPr>
        <p:blipFill>
          <a:blip r:embed="rId3">
            <a:alphaModFix/>
          </a:blip>
          <a:stretch>
            <a:fillRect/>
          </a:stretch>
        </p:blipFill>
        <p:spPr>
          <a:xfrm>
            <a:off x="3639688" y="1616150"/>
            <a:ext cx="1609725" cy="342900"/>
          </a:xfrm>
          <a:prstGeom prst="rect">
            <a:avLst/>
          </a:prstGeom>
          <a:noFill/>
          <a:ln>
            <a:noFill/>
          </a:ln>
        </p:spPr>
      </p:pic>
      <p:sp>
        <p:nvSpPr>
          <p:cNvPr id="450" name="Google Shape;450;p46"/>
          <p:cNvSpPr/>
          <p:nvPr/>
        </p:nvSpPr>
        <p:spPr>
          <a:xfrm>
            <a:off x="1413100" y="2771500"/>
            <a:ext cx="1067100" cy="10671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a:t>
            </a:r>
            <a:endParaRPr sz="2000"/>
          </a:p>
        </p:txBody>
      </p:sp>
      <p:sp>
        <p:nvSpPr>
          <p:cNvPr id="451" name="Google Shape;451;p46"/>
          <p:cNvSpPr/>
          <p:nvPr/>
        </p:nvSpPr>
        <p:spPr>
          <a:xfrm>
            <a:off x="3757500" y="2955900"/>
            <a:ext cx="1067100" cy="10671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a:t>
            </a:r>
            <a:endParaRPr sz="2000"/>
          </a:p>
        </p:txBody>
      </p:sp>
      <p:sp>
        <p:nvSpPr>
          <p:cNvPr id="452" name="Google Shape;452;p46"/>
          <p:cNvSpPr/>
          <p:nvPr/>
        </p:nvSpPr>
        <p:spPr>
          <a:xfrm>
            <a:off x="6254550" y="2771500"/>
            <a:ext cx="1067100" cy="10671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Y</a:t>
            </a:r>
            <a:endParaRPr sz="2000"/>
          </a:p>
        </p:txBody>
      </p:sp>
      <p:sp>
        <p:nvSpPr>
          <p:cNvPr id="453" name="Google Shape;453;p46"/>
          <p:cNvSpPr/>
          <p:nvPr/>
        </p:nvSpPr>
        <p:spPr>
          <a:xfrm rot="351758">
            <a:off x="2559599" y="3326373"/>
            <a:ext cx="1124884" cy="170689"/>
          </a:xfrm>
          <a:prstGeom prst="lef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6"/>
          <p:cNvSpPr/>
          <p:nvPr/>
        </p:nvSpPr>
        <p:spPr>
          <a:xfrm rot="-226182">
            <a:off x="4882496" y="3363901"/>
            <a:ext cx="1314143" cy="170781"/>
          </a:xfrm>
          <a:prstGeom prst="lef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Sufficiency</a:t>
            </a:r>
            <a:endParaRPr b="1" sz="2820">
              <a:solidFill>
                <a:srgbClr val="1155CC"/>
              </a:solidFill>
            </a:endParaRPr>
          </a:p>
        </p:txBody>
      </p:sp>
      <p:sp>
        <p:nvSpPr>
          <p:cNvPr id="460" name="Google Shape;460;p47"/>
          <p:cNvSpPr txBox="1"/>
          <p:nvPr/>
        </p:nvSpPr>
        <p:spPr>
          <a:xfrm>
            <a:off x="704300" y="939050"/>
            <a:ext cx="748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B7B7B7"/>
                </a:solidFill>
              </a:rPr>
              <a:t>We don’t need to see the sensitive attribute, the prediction is sufficient to explain the responses</a:t>
            </a:r>
            <a:endParaRPr sz="1600">
              <a:solidFill>
                <a:srgbClr val="B7B7B7"/>
              </a:solidFill>
            </a:endParaRPr>
          </a:p>
        </p:txBody>
      </p:sp>
      <p:pic>
        <p:nvPicPr>
          <p:cNvPr id="461" name="Google Shape;461;p47"/>
          <p:cNvPicPr preferRelativeResize="0"/>
          <p:nvPr/>
        </p:nvPicPr>
        <p:blipFill>
          <a:blip r:embed="rId3">
            <a:alphaModFix amt="50000"/>
          </a:blip>
          <a:stretch>
            <a:fillRect/>
          </a:stretch>
        </p:blipFill>
        <p:spPr>
          <a:xfrm>
            <a:off x="3639688" y="1616150"/>
            <a:ext cx="1609725" cy="342900"/>
          </a:xfrm>
          <a:prstGeom prst="rect">
            <a:avLst/>
          </a:prstGeom>
          <a:noFill/>
          <a:ln>
            <a:noFill/>
          </a:ln>
        </p:spPr>
      </p:pic>
      <p:sp>
        <p:nvSpPr>
          <p:cNvPr id="462" name="Google Shape;462;p47"/>
          <p:cNvSpPr txBox="1"/>
          <p:nvPr/>
        </p:nvSpPr>
        <p:spPr>
          <a:xfrm>
            <a:off x="704300" y="3027450"/>
            <a:ext cx="770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Other variants use score values instead of classification decisions</a:t>
            </a:r>
            <a:endParaRPr/>
          </a:p>
        </p:txBody>
      </p:sp>
      <p:pic>
        <p:nvPicPr>
          <p:cNvPr id="463" name="Google Shape;463;p47"/>
          <p:cNvPicPr preferRelativeResize="0"/>
          <p:nvPr/>
        </p:nvPicPr>
        <p:blipFill>
          <a:blip r:embed="rId4">
            <a:alphaModFix/>
          </a:blip>
          <a:stretch>
            <a:fillRect/>
          </a:stretch>
        </p:blipFill>
        <p:spPr>
          <a:xfrm>
            <a:off x="3888825" y="3427650"/>
            <a:ext cx="1123950" cy="238125"/>
          </a:xfrm>
          <a:prstGeom prst="rect">
            <a:avLst/>
          </a:prstGeom>
          <a:noFill/>
          <a:ln>
            <a:noFill/>
          </a:ln>
        </p:spPr>
      </p:pic>
      <p:pic>
        <p:nvPicPr>
          <p:cNvPr id="464" name="Google Shape;464;p47"/>
          <p:cNvPicPr preferRelativeResize="0"/>
          <p:nvPr/>
        </p:nvPicPr>
        <p:blipFill>
          <a:blip r:embed="rId5">
            <a:alphaModFix/>
          </a:blip>
          <a:stretch>
            <a:fillRect/>
          </a:stretch>
        </p:blipFill>
        <p:spPr>
          <a:xfrm>
            <a:off x="3733800" y="4199175"/>
            <a:ext cx="3314700" cy="238125"/>
          </a:xfrm>
          <a:prstGeom prst="rect">
            <a:avLst/>
          </a:prstGeom>
          <a:noFill/>
          <a:ln>
            <a:noFill/>
          </a:ln>
        </p:spPr>
      </p:pic>
      <p:sp>
        <p:nvSpPr>
          <p:cNvPr id="465" name="Google Shape;465;p47"/>
          <p:cNvSpPr txBox="1"/>
          <p:nvPr/>
        </p:nvSpPr>
        <p:spPr>
          <a:xfrm>
            <a:off x="1079300" y="4102225"/>
            <a:ext cx="307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Example:</a:t>
            </a:r>
            <a:r>
              <a:rPr lang="en"/>
              <a:t> Bayes optimal score,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How to achieve </a:t>
            </a:r>
            <a:r>
              <a:rPr b="1" lang="en" sz="2820">
                <a:solidFill>
                  <a:srgbClr val="1155CC"/>
                </a:solidFill>
              </a:rPr>
              <a:t>Sufficiency</a:t>
            </a:r>
            <a:endParaRPr b="1" sz="2820">
              <a:solidFill>
                <a:srgbClr val="1155CC"/>
              </a:solidFill>
            </a:endParaRPr>
          </a:p>
        </p:txBody>
      </p:sp>
      <p:pic>
        <p:nvPicPr>
          <p:cNvPr id="471" name="Google Shape;471;p48"/>
          <p:cNvPicPr preferRelativeResize="0"/>
          <p:nvPr/>
        </p:nvPicPr>
        <p:blipFill>
          <a:blip r:embed="rId3">
            <a:alphaModFix/>
          </a:blip>
          <a:stretch>
            <a:fillRect/>
          </a:stretch>
        </p:blipFill>
        <p:spPr>
          <a:xfrm>
            <a:off x="1247775" y="1166550"/>
            <a:ext cx="6648450" cy="657225"/>
          </a:xfrm>
          <a:prstGeom prst="rect">
            <a:avLst/>
          </a:prstGeom>
          <a:noFill/>
          <a:ln>
            <a:noFill/>
          </a:ln>
        </p:spPr>
      </p:pic>
      <p:sp>
        <p:nvSpPr>
          <p:cNvPr id="472" name="Google Shape;472;p48"/>
          <p:cNvSpPr txBox="1"/>
          <p:nvPr/>
        </p:nvSpPr>
        <p:spPr>
          <a:xfrm>
            <a:off x="891775" y="2519300"/>
            <a:ext cx="64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Let, </a:t>
            </a:r>
            <a:endParaRPr sz="1600"/>
          </a:p>
        </p:txBody>
      </p:sp>
      <p:pic>
        <p:nvPicPr>
          <p:cNvPr id="473" name="Google Shape;473;p48"/>
          <p:cNvPicPr preferRelativeResize="0"/>
          <p:nvPr/>
        </p:nvPicPr>
        <p:blipFill>
          <a:blip r:embed="rId4">
            <a:alphaModFix/>
          </a:blip>
          <a:stretch>
            <a:fillRect/>
          </a:stretch>
        </p:blipFill>
        <p:spPr>
          <a:xfrm>
            <a:off x="1427525" y="2623328"/>
            <a:ext cx="3144475" cy="243697"/>
          </a:xfrm>
          <a:prstGeom prst="rect">
            <a:avLst/>
          </a:prstGeom>
          <a:noFill/>
          <a:ln>
            <a:noFill/>
          </a:ln>
        </p:spPr>
      </p:pic>
      <p:sp>
        <p:nvSpPr>
          <p:cNvPr id="474" name="Google Shape;474;p48"/>
          <p:cNvSpPr txBox="1"/>
          <p:nvPr/>
        </p:nvSpPr>
        <p:spPr>
          <a:xfrm>
            <a:off x="891775" y="2976500"/>
            <a:ext cx="81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Then</a:t>
            </a:r>
            <a:r>
              <a:rPr lang="en" sz="1600"/>
              <a:t>, </a:t>
            </a:r>
            <a:endParaRPr sz="1600"/>
          </a:p>
        </p:txBody>
      </p:sp>
      <p:pic>
        <p:nvPicPr>
          <p:cNvPr id="475" name="Google Shape;475;p48"/>
          <p:cNvPicPr preferRelativeResize="0"/>
          <p:nvPr/>
        </p:nvPicPr>
        <p:blipFill>
          <a:blip r:embed="rId5">
            <a:alphaModFix/>
          </a:blip>
          <a:stretch>
            <a:fillRect/>
          </a:stretch>
        </p:blipFill>
        <p:spPr>
          <a:xfrm>
            <a:off x="1627675" y="3071000"/>
            <a:ext cx="3152377" cy="243700"/>
          </a:xfrm>
          <a:prstGeom prst="rect">
            <a:avLst/>
          </a:prstGeom>
          <a:noFill/>
          <a:ln>
            <a:noFill/>
          </a:ln>
        </p:spPr>
      </p:pic>
      <p:sp>
        <p:nvSpPr>
          <p:cNvPr id="476" name="Google Shape;476;p48"/>
          <p:cNvSpPr txBox="1"/>
          <p:nvPr/>
        </p:nvSpPr>
        <p:spPr>
          <a:xfrm>
            <a:off x="707225" y="3758800"/>
            <a:ext cx="3864900" cy="431100"/>
          </a:xfrm>
          <a:prstGeom prst="rect">
            <a:avLst/>
          </a:prstGeom>
          <a:solidFill>
            <a:srgbClr val="C9DAF8"/>
          </a:solidFill>
          <a:ln cap="flat" cmpd="sng" w="9525">
            <a:solidFill>
              <a:srgbClr val="1155C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Sufficiency ⇔ Calibration by group</a:t>
            </a:r>
            <a:endParaRPr sz="1600"/>
          </a:p>
        </p:txBody>
      </p:sp>
      <p:pic>
        <p:nvPicPr>
          <p:cNvPr id="477" name="Google Shape;477;p48"/>
          <p:cNvPicPr preferRelativeResize="0"/>
          <p:nvPr/>
        </p:nvPicPr>
        <p:blipFill>
          <a:blip r:embed="rId6">
            <a:alphaModFix/>
          </a:blip>
          <a:stretch>
            <a:fillRect/>
          </a:stretch>
        </p:blipFill>
        <p:spPr>
          <a:xfrm>
            <a:off x="6904127" y="2950400"/>
            <a:ext cx="1630226" cy="1630226"/>
          </a:xfrm>
          <a:prstGeom prst="rect">
            <a:avLst/>
          </a:prstGeom>
          <a:noFill/>
          <a:ln>
            <a:noFill/>
          </a:ln>
        </p:spPr>
      </p:pic>
      <p:sp>
        <p:nvSpPr>
          <p:cNvPr id="478" name="Google Shape;478;p48"/>
          <p:cNvSpPr txBox="1"/>
          <p:nvPr/>
        </p:nvSpPr>
        <p:spPr>
          <a:xfrm>
            <a:off x="6095625" y="2389600"/>
            <a:ext cx="1630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How to find such transformation of score which is calibrated by group</a:t>
            </a:r>
            <a:endParaRPr>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How to achieve Sufficiency (Platt Scaling)</a:t>
            </a:r>
            <a:endParaRPr b="1" sz="2820">
              <a:solidFill>
                <a:srgbClr val="1155CC"/>
              </a:solidFill>
            </a:endParaRPr>
          </a:p>
        </p:txBody>
      </p:sp>
      <p:sp>
        <p:nvSpPr>
          <p:cNvPr id="484" name="Google Shape;484;p49"/>
          <p:cNvSpPr/>
          <p:nvPr/>
        </p:nvSpPr>
        <p:spPr>
          <a:xfrm>
            <a:off x="1556175" y="1960950"/>
            <a:ext cx="1850100" cy="1532400"/>
          </a:xfrm>
          <a:prstGeom prst="cube">
            <a:avLst>
              <a:gd fmla="val 25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Black box model</a:t>
            </a:r>
            <a:endParaRPr sz="1800">
              <a:solidFill>
                <a:schemeClr val="lt1"/>
              </a:solidFill>
            </a:endParaRPr>
          </a:p>
        </p:txBody>
      </p:sp>
      <p:pic>
        <p:nvPicPr>
          <p:cNvPr id="485" name="Google Shape;485;p49"/>
          <p:cNvPicPr preferRelativeResize="0"/>
          <p:nvPr/>
        </p:nvPicPr>
        <p:blipFill>
          <a:blip r:embed="rId3">
            <a:alphaModFix/>
          </a:blip>
          <a:stretch>
            <a:fillRect/>
          </a:stretch>
        </p:blipFill>
        <p:spPr>
          <a:xfrm>
            <a:off x="571400" y="1552325"/>
            <a:ext cx="247650" cy="200025"/>
          </a:xfrm>
          <a:prstGeom prst="rect">
            <a:avLst/>
          </a:prstGeom>
          <a:noFill/>
          <a:ln>
            <a:noFill/>
          </a:ln>
        </p:spPr>
      </p:pic>
      <p:pic>
        <p:nvPicPr>
          <p:cNvPr id="486" name="Google Shape;486;p49"/>
          <p:cNvPicPr preferRelativeResize="0"/>
          <p:nvPr/>
        </p:nvPicPr>
        <p:blipFill>
          <a:blip r:embed="rId4">
            <a:alphaModFix/>
          </a:blip>
          <a:stretch>
            <a:fillRect/>
          </a:stretch>
        </p:blipFill>
        <p:spPr>
          <a:xfrm>
            <a:off x="595213" y="3995475"/>
            <a:ext cx="200025" cy="209550"/>
          </a:xfrm>
          <a:prstGeom prst="rect">
            <a:avLst/>
          </a:prstGeom>
          <a:noFill/>
          <a:ln>
            <a:noFill/>
          </a:ln>
        </p:spPr>
      </p:pic>
      <p:cxnSp>
        <p:nvCxnSpPr>
          <p:cNvPr id="487" name="Google Shape;487;p49"/>
          <p:cNvCxnSpPr>
            <a:stCxn id="485" idx="3"/>
            <a:endCxn id="484" idx="2"/>
          </p:cNvCxnSpPr>
          <p:nvPr/>
        </p:nvCxnSpPr>
        <p:spPr>
          <a:xfrm>
            <a:off x="819050" y="1652338"/>
            <a:ext cx="737100" cy="1266300"/>
          </a:xfrm>
          <a:prstGeom prst="straightConnector1">
            <a:avLst/>
          </a:prstGeom>
          <a:noFill/>
          <a:ln cap="flat" cmpd="sng" w="28575">
            <a:solidFill>
              <a:schemeClr val="dk1"/>
            </a:solidFill>
            <a:prstDash val="solid"/>
            <a:round/>
            <a:headEnd len="med" w="med" type="none"/>
            <a:tailEnd len="med" w="med" type="triangle"/>
          </a:ln>
        </p:spPr>
      </p:cxnSp>
      <p:cxnSp>
        <p:nvCxnSpPr>
          <p:cNvPr id="488" name="Google Shape;488;p49"/>
          <p:cNvCxnSpPr>
            <a:stCxn id="486" idx="3"/>
            <a:endCxn id="484" idx="2"/>
          </p:cNvCxnSpPr>
          <p:nvPr/>
        </p:nvCxnSpPr>
        <p:spPr>
          <a:xfrm flipH="1" rot="10800000">
            <a:off x="795238" y="2918550"/>
            <a:ext cx="760800" cy="1181700"/>
          </a:xfrm>
          <a:prstGeom prst="straightConnector1">
            <a:avLst/>
          </a:prstGeom>
          <a:noFill/>
          <a:ln cap="flat" cmpd="sng" w="28575">
            <a:solidFill>
              <a:schemeClr val="dk1"/>
            </a:solidFill>
            <a:prstDash val="dash"/>
            <a:round/>
            <a:headEnd len="med" w="med" type="none"/>
            <a:tailEnd len="med" w="med" type="triangle"/>
          </a:ln>
        </p:spPr>
      </p:cxnSp>
      <p:pic>
        <p:nvPicPr>
          <p:cNvPr id="489" name="Google Shape;489;p49"/>
          <p:cNvPicPr preferRelativeResize="0"/>
          <p:nvPr/>
        </p:nvPicPr>
        <p:blipFill>
          <a:blip r:embed="rId5">
            <a:alphaModFix/>
          </a:blip>
          <a:stretch>
            <a:fillRect/>
          </a:stretch>
        </p:blipFill>
        <p:spPr>
          <a:xfrm>
            <a:off x="4777875" y="3314448"/>
            <a:ext cx="2333725" cy="527950"/>
          </a:xfrm>
          <a:prstGeom prst="rect">
            <a:avLst/>
          </a:prstGeom>
          <a:noFill/>
          <a:ln>
            <a:noFill/>
          </a:ln>
        </p:spPr>
      </p:pic>
      <p:pic>
        <p:nvPicPr>
          <p:cNvPr id="490" name="Google Shape;490;p49"/>
          <p:cNvPicPr preferRelativeResize="0"/>
          <p:nvPr/>
        </p:nvPicPr>
        <p:blipFill>
          <a:blip r:embed="rId6">
            <a:alphaModFix/>
          </a:blip>
          <a:stretch>
            <a:fillRect/>
          </a:stretch>
        </p:blipFill>
        <p:spPr>
          <a:xfrm>
            <a:off x="4998225" y="1885250"/>
            <a:ext cx="1978851" cy="1318725"/>
          </a:xfrm>
          <a:prstGeom prst="rect">
            <a:avLst/>
          </a:prstGeom>
          <a:noFill/>
          <a:ln>
            <a:noFill/>
          </a:ln>
        </p:spPr>
      </p:pic>
      <p:pic>
        <p:nvPicPr>
          <p:cNvPr id="491" name="Google Shape;491;p49"/>
          <p:cNvPicPr preferRelativeResize="0"/>
          <p:nvPr/>
        </p:nvPicPr>
        <p:blipFill>
          <a:blip r:embed="rId7">
            <a:alphaModFix/>
          </a:blip>
          <a:stretch>
            <a:fillRect/>
          </a:stretch>
        </p:blipFill>
        <p:spPr>
          <a:xfrm>
            <a:off x="4021876" y="2444588"/>
            <a:ext cx="209550" cy="200025"/>
          </a:xfrm>
          <a:prstGeom prst="rect">
            <a:avLst/>
          </a:prstGeom>
          <a:noFill/>
          <a:ln>
            <a:noFill/>
          </a:ln>
        </p:spPr>
      </p:pic>
      <p:cxnSp>
        <p:nvCxnSpPr>
          <p:cNvPr id="492" name="Google Shape;492;p49"/>
          <p:cNvCxnSpPr>
            <a:stCxn id="484" idx="5"/>
            <a:endCxn id="491" idx="1"/>
          </p:cNvCxnSpPr>
          <p:nvPr/>
        </p:nvCxnSpPr>
        <p:spPr>
          <a:xfrm>
            <a:off x="3406275" y="2535600"/>
            <a:ext cx="615600" cy="9000"/>
          </a:xfrm>
          <a:prstGeom prst="straightConnector1">
            <a:avLst/>
          </a:prstGeom>
          <a:noFill/>
          <a:ln cap="flat" cmpd="sng" w="28575">
            <a:solidFill>
              <a:schemeClr val="dk2"/>
            </a:solidFill>
            <a:prstDash val="solid"/>
            <a:round/>
            <a:headEnd len="med" w="med" type="none"/>
            <a:tailEnd len="med" w="med" type="triangle"/>
          </a:ln>
        </p:spPr>
      </p:cxnSp>
      <p:cxnSp>
        <p:nvCxnSpPr>
          <p:cNvPr id="493" name="Google Shape;493;p49"/>
          <p:cNvCxnSpPr>
            <a:stCxn id="491" idx="3"/>
            <a:endCxn id="490" idx="1"/>
          </p:cNvCxnSpPr>
          <p:nvPr/>
        </p:nvCxnSpPr>
        <p:spPr>
          <a:xfrm>
            <a:off x="4231426" y="2544600"/>
            <a:ext cx="766800" cy="0"/>
          </a:xfrm>
          <a:prstGeom prst="straightConnector1">
            <a:avLst/>
          </a:prstGeom>
          <a:noFill/>
          <a:ln cap="flat" cmpd="sng" w="28575">
            <a:solidFill>
              <a:schemeClr val="dk2"/>
            </a:solidFill>
            <a:prstDash val="solid"/>
            <a:round/>
            <a:headEnd len="med" w="med" type="none"/>
            <a:tailEnd len="med" w="med" type="triangle"/>
          </a:ln>
        </p:spPr>
      </p:cxnSp>
      <p:pic>
        <p:nvPicPr>
          <p:cNvPr id="494" name="Google Shape;494;p49"/>
          <p:cNvPicPr preferRelativeResize="0"/>
          <p:nvPr/>
        </p:nvPicPr>
        <p:blipFill>
          <a:blip r:embed="rId8">
            <a:alphaModFix/>
          </a:blip>
          <a:stretch>
            <a:fillRect/>
          </a:stretch>
        </p:blipFill>
        <p:spPr>
          <a:xfrm>
            <a:off x="7743863" y="2392460"/>
            <a:ext cx="523875" cy="295275"/>
          </a:xfrm>
          <a:prstGeom prst="rect">
            <a:avLst/>
          </a:prstGeom>
          <a:noFill/>
          <a:ln>
            <a:noFill/>
          </a:ln>
        </p:spPr>
      </p:pic>
      <p:cxnSp>
        <p:nvCxnSpPr>
          <p:cNvPr id="495" name="Google Shape;495;p49"/>
          <p:cNvCxnSpPr>
            <a:stCxn id="490" idx="3"/>
            <a:endCxn id="494" idx="1"/>
          </p:cNvCxnSpPr>
          <p:nvPr/>
        </p:nvCxnSpPr>
        <p:spPr>
          <a:xfrm flipH="1" rot="10800000">
            <a:off x="6977076" y="2540113"/>
            <a:ext cx="766800" cy="4500"/>
          </a:xfrm>
          <a:prstGeom prst="straightConnector1">
            <a:avLst/>
          </a:prstGeom>
          <a:noFill/>
          <a:ln cap="flat" cmpd="sng" w="28575">
            <a:solidFill>
              <a:schemeClr val="dk2"/>
            </a:solidFill>
            <a:prstDash val="solid"/>
            <a:round/>
            <a:headEnd len="med" w="med" type="none"/>
            <a:tailEnd len="med" w="med" type="triangle"/>
          </a:ln>
        </p:spPr>
      </p:cxnSp>
      <p:sp>
        <p:nvSpPr>
          <p:cNvPr id="496" name="Google Shape;496;p49"/>
          <p:cNvSpPr txBox="1"/>
          <p:nvPr/>
        </p:nvSpPr>
        <p:spPr>
          <a:xfrm>
            <a:off x="4387450" y="4005275"/>
            <a:ext cx="307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Fit a simple logistic regression to match the target variable probabilities from the score function</a:t>
            </a:r>
            <a:endParaRPr/>
          </a:p>
        </p:txBody>
      </p:sp>
      <p:sp>
        <p:nvSpPr>
          <p:cNvPr id="497" name="Google Shape;497;p49"/>
          <p:cNvSpPr txBox="1"/>
          <p:nvPr/>
        </p:nvSpPr>
        <p:spPr>
          <a:xfrm>
            <a:off x="7109713" y="1851688"/>
            <a:ext cx="179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Calibrated score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50"/>
          <p:cNvPicPr preferRelativeResize="0"/>
          <p:nvPr/>
        </p:nvPicPr>
        <p:blipFill>
          <a:blip r:embed="rId3">
            <a:alphaModFix/>
          </a:blip>
          <a:stretch>
            <a:fillRect/>
          </a:stretch>
        </p:blipFill>
        <p:spPr>
          <a:xfrm>
            <a:off x="13575" y="0"/>
            <a:ext cx="9143999" cy="5143500"/>
          </a:xfrm>
          <a:prstGeom prst="rect">
            <a:avLst/>
          </a:prstGeom>
          <a:noFill/>
          <a:ln>
            <a:noFill/>
          </a:ln>
        </p:spPr>
      </p:pic>
      <p:sp>
        <p:nvSpPr>
          <p:cNvPr id="503" name="Google Shape;503;p50"/>
          <p:cNvSpPr txBox="1"/>
          <p:nvPr>
            <p:ph type="title"/>
          </p:nvPr>
        </p:nvSpPr>
        <p:spPr>
          <a:xfrm>
            <a:off x="13575" y="140225"/>
            <a:ext cx="442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The COMPAS Debate</a:t>
            </a:r>
            <a:endParaRPr b="1" sz="2820">
              <a:solidFill>
                <a:srgbClr val="1155CC"/>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1"/>
          <p:cNvSpPr/>
          <p:nvPr/>
        </p:nvSpPr>
        <p:spPr>
          <a:xfrm>
            <a:off x="10725" y="0"/>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The COMPAS Debate</a:t>
            </a:r>
            <a:endParaRPr b="1" sz="2820">
              <a:solidFill>
                <a:srgbClr val="1155CC"/>
              </a:solidFill>
            </a:endParaRPr>
          </a:p>
        </p:txBody>
      </p:sp>
      <p:sp>
        <p:nvSpPr>
          <p:cNvPr id="510" name="Google Shape;510;p51"/>
          <p:cNvSpPr txBox="1"/>
          <p:nvPr/>
        </p:nvSpPr>
        <p:spPr>
          <a:xfrm>
            <a:off x="760800" y="1312075"/>
            <a:ext cx="7629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Correctional Offender Management Profiling for Alternative Sanctions</a:t>
            </a:r>
            <a:r>
              <a:rPr lang="en"/>
              <a:t> is a tool made by Northpointe, Inc. for predicting recidivism.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Till 2016, COMPAS was used by the U.S. states of New York, Wisconsin, California, Florida's Broward County, and other jurisdictions for taking the action whether an arrested person should get bail or not.</a:t>
            </a:r>
            <a:endParaRPr/>
          </a:p>
        </p:txBody>
      </p:sp>
      <p:sp>
        <p:nvSpPr>
          <p:cNvPr id="511" name="Google Shape;511;p51"/>
          <p:cNvSpPr txBox="1"/>
          <p:nvPr/>
        </p:nvSpPr>
        <p:spPr>
          <a:xfrm>
            <a:off x="760800" y="3451625"/>
            <a:ext cx="746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7B7B7"/>
                </a:solidFill>
              </a:rPr>
              <a:t>Data Source: </a:t>
            </a:r>
            <a:r>
              <a:rPr lang="en">
                <a:solidFill>
                  <a:srgbClr val="B7B7B7"/>
                </a:solidFill>
              </a:rPr>
              <a:t>ProPublica obtained two years worth of COMPAS scores from the Broward County Sheriff’s Office in Florida in 2013. For more details see </a:t>
            </a:r>
            <a:r>
              <a:rPr lang="en" u="sng">
                <a:solidFill>
                  <a:srgbClr val="B7B7B7"/>
                </a:solidFill>
                <a:hlinkClick r:id="rId3">
                  <a:extLst>
                    <a:ext uri="{A12FA001-AC4F-418D-AE19-62706E023703}">
                      <ahyp:hlinkClr val="tx"/>
                    </a:ext>
                  </a:extLst>
                </a:hlinkClick>
              </a:rPr>
              <a:t>https://www.propublica.org/article/how-we-analyzed-the-compas-recidivism-algorithm</a:t>
            </a:r>
            <a:endParaRPr>
              <a:solidFill>
                <a:srgbClr val="B7B7B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1155CC"/>
                </a:solidFill>
              </a:rPr>
              <a:t>What Statistical Decision Systems offers? </a:t>
            </a:r>
            <a:endParaRPr b="1">
              <a:solidFill>
                <a:srgbClr val="1155CC"/>
              </a:solidFill>
            </a:endParaRPr>
          </a:p>
          <a:p>
            <a:pPr indent="0" lvl="0" marL="0" rtl="0" algn="ctr">
              <a:spcBef>
                <a:spcPts val="0"/>
              </a:spcBef>
              <a:spcAft>
                <a:spcPts val="0"/>
              </a:spcAft>
              <a:buNone/>
            </a:pPr>
            <a:r>
              <a:t/>
            </a:r>
            <a:endParaRPr b="1">
              <a:solidFill>
                <a:srgbClr val="1155CC"/>
              </a:solidFill>
            </a:endParaRPr>
          </a:p>
        </p:txBody>
      </p:sp>
      <p:pic>
        <p:nvPicPr>
          <p:cNvPr id="96" name="Google Shape;96;p16"/>
          <p:cNvPicPr preferRelativeResize="0"/>
          <p:nvPr/>
        </p:nvPicPr>
        <p:blipFill>
          <a:blip r:embed="rId3">
            <a:alphaModFix amt="50000"/>
          </a:blip>
          <a:stretch>
            <a:fillRect/>
          </a:stretch>
        </p:blipFill>
        <p:spPr>
          <a:xfrm>
            <a:off x="342325" y="1263400"/>
            <a:ext cx="2104274" cy="1578200"/>
          </a:xfrm>
          <a:prstGeom prst="rect">
            <a:avLst/>
          </a:prstGeom>
          <a:noFill/>
          <a:ln>
            <a:noFill/>
          </a:ln>
        </p:spPr>
      </p:pic>
      <p:sp>
        <p:nvSpPr>
          <p:cNvPr id="97" name="Google Shape;97;p16"/>
          <p:cNvSpPr txBox="1"/>
          <p:nvPr/>
        </p:nvSpPr>
        <p:spPr>
          <a:xfrm>
            <a:off x="2168300" y="1321550"/>
            <a:ext cx="1796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B7B7B7"/>
              </a:buClr>
              <a:buSzPts val="1400"/>
              <a:buChar char="●"/>
            </a:pPr>
            <a:r>
              <a:rPr lang="en">
                <a:solidFill>
                  <a:srgbClr val="B7B7B7"/>
                </a:solidFill>
              </a:rPr>
              <a:t>Ideal</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Avrio AI Inc.</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Skillate</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Entelo</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Mya Systems</a:t>
            </a:r>
            <a:endParaRPr>
              <a:solidFill>
                <a:srgbClr val="B7B7B7"/>
              </a:solidFill>
            </a:endParaRPr>
          </a:p>
          <a:p>
            <a:pPr indent="0" lvl="0" marL="0" rtl="0" algn="l">
              <a:spcBef>
                <a:spcPts val="0"/>
              </a:spcBef>
              <a:spcAft>
                <a:spcPts val="0"/>
              </a:spcAft>
              <a:buNone/>
            </a:pPr>
            <a:r>
              <a:t/>
            </a:r>
            <a:endParaRPr>
              <a:solidFill>
                <a:srgbClr val="B7B7B7"/>
              </a:solidFill>
            </a:endParaRPr>
          </a:p>
        </p:txBody>
      </p:sp>
      <p:sp>
        <p:nvSpPr>
          <p:cNvPr id="98" name="Google Shape;98;p16"/>
          <p:cNvSpPr txBox="1"/>
          <p:nvPr/>
        </p:nvSpPr>
        <p:spPr>
          <a:xfrm>
            <a:off x="6664100" y="1397750"/>
            <a:ext cx="1796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B7B7B7"/>
              </a:buClr>
              <a:buSzPts val="1400"/>
              <a:buChar char="●"/>
            </a:pPr>
            <a:r>
              <a:rPr lang="en">
                <a:solidFill>
                  <a:srgbClr val="B7B7B7"/>
                </a:solidFill>
              </a:rPr>
              <a:t>PredPol</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COMPAS</a:t>
            </a:r>
            <a:endParaRPr>
              <a:solidFill>
                <a:srgbClr val="B7B7B7"/>
              </a:solidFill>
            </a:endParaRPr>
          </a:p>
          <a:p>
            <a:pPr indent="-317500" lvl="0" marL="457200" rtl="0" algn="l">
              <a:spcBef>
                <a:spcPts val="0"/>
              </a:spcBef>
              <a:spcAft>
                <a:spcPts val="0"/>
              </a:spcAft>
              <a:buClr>
                <a:srgbClr val="B7B7B7"/>
              </a:buClr>
              <a:buSzPts val="1400"/>
              <a:buChar char="●"/>
            </a:pPr>
            <a:r>
              <a:rPr lang="en">
                <a:solidFill>
                  <a:srgbClr val="B7B7B7"/>
                </a:solidFill>
              </a:rPr>
              <a:t>many more confidential algorithms.</a:t>
            </a:r>
            <a:endParaRPr>
              <a:solidFill>
                <a:srgbClr val="B7B7B7"/>
              </a:solidFill>
            </a:endParaRPr>
          </a:p>
          <a:p>
            <a:pPr indent="0" lvl="0" marL="0" rtl="0" algn="l">
              <a:spcBef>
                <a:spcPts val="0"/>
              </a:spcBef>
              <a:spcAft>
                <a:spcPts val="0"/>
              </a:spcAft>
              <a:buNone/>
            </a:pPr>
            <a:r>
              <a:t/>
            </a:r>
            <a:endParaRPr>
              <a:solidFill>
                <a:srgbClr val="B7B7B7"/>
              </a:solidFill>
            </a:endParaRPr>
          </a:p>
        </p:txBody>
      </p:sp>
      <p:pic>
        <p:nvPicPr>
          <p:cNvPr id="99" name="Google Shape;99;p16"/>
          <p:cNvPicPr preferRelativeResize="0"/>
          <p:nvPr/>
        </p:nvPicPr>
        <p:blipFill>
          <a:blip r:embed="rId4">
            <a:alphaModFix amt="50000"/>
          </a:blip>
          <a:stretch>
            <a:fillRect/>
          </a:stretch>
        </p:blipFill>
        <p:spPr>
          <a:xfrm>
            <a:off x="4991500" y="1276990"/>
            <a:ext cx="1796399" cy="1551022"/>
          </a:xfrm>
          <a:prstGeom prst="rect">
            <a:avLst/>
          </a:prstGeom>
          <a:noFill/>
          <a:ln>
            <a:noFill/>
          </a:ln>
        </p:spPr>
      </p:pic>
      <p:pic>
        <p:nvPicPr>
          <p:cNvPr id="100" name="Google Shape;100;p16"/>
          <p:cNvPicPr preferRelativeResize="0"/>
          <p:nvPr/>
        </p:nvPicPr>
        <p:blipFill>
          <a:blip r:embed="rId5">
            <a:alphaModFix/>
          </a:blip>
          <a:stretch>
            <a:fillRect/>
          </a:stretch>
        </p:blipFill>
        <p:spPr>
          <a:xfrm>
            <a:off x="980200" y="3210675"/>
            <a:ext cx="1477500" cy="1477500"/>
          </a:xfrm>
          <a:prstGeom prst="rect">
            <a:avLst/>
          </a:prstGeom>
          <a:noFill/>
          <a:ln>
            <a:noFill/>
          </a:ln>
        </p:spPr>
      </p:pic>
      <p:sp>
        <p:nvSpPr>
          <p:cNvPr id="101" name="Google Shape;101;p16"/>
          <p:cNvSpPr txBox="1"/>
          <p:nvPr/>
        </p:nvSpPr>
        <p:spPr>
          <a:xfrm>
            <a:off x="1811750" y="4007325"/>
            <a:ext cx="35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2" name="Google Shape;102;p16"/>
          <p:cNvPicPr preferRelativeResize="0"/>
          <p:nvPr/>
        </p:nvPicPr>
        <p:blipFill>
          <a:blip r:embed="rId6">
            <a:alphaModFix/>
          </a:blip>
          <a:stretch>
            <a:fillRect/>
          </a:stretch>
        </p:blipFill>
        <p:spPr>
          <a:xfrm>
            <a:off x="3471375" y="3157273"/>
            <a:ext cx="1578200" cy="1578200"/>
          </a:xfrm>
          <a:prstGeom prst="rect">
            <a:avLst/>
          </a:prstGeom>
          <a:noFill/>
          <a:ln>
            <a:noFill/>
          </a:ln>
        </p:spPr>
      </p:pic>
      <p:pic>
        <p:nvPicPr>
          <p:cNvPr id="103" name="Google Shape;103;p16"/>
          <p:cNvPicPr preferRelativeResize="0"/>
          <p:nvPr/>
        </p:nvPicPr>
        <p:blipFill>
          <a:blip r:embed="rId7">
            <a:alphaModFix/>
          </a:blip>
          <a:stretch>
            <a:fillRect/>
          </a:stretch>
        </p:blipFill>
        <p:spPr>
          <a:xfrm>
            <a:off x="6089750" y="3103850"/>
            <a:ext cx="1898771" cy="1578199"/>
          </a:xfrm>
          <a:prstGeom prst="rect">
            <a:avLst/>
          </a:prstGeom>
          <a:noFill/>
          <a:ln>
            <a:noFill/>
          </a:ln>
        </p:spPr>
      </p:pic>
      <p:sp>
        <p:nvSpPr>
          <p:cNvPr id="104" name="Google Shape;104;p16"/>
          <p:cNvSpPr txBox="1"/>
          <p:nvPr/>
        </p:nvSpPr>
        <p:spPr>
          <a:xfrm>
            <a:off x="342325" y="4728950"/>
            <a:ext cx="27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Credit risk assessment in banks</a:t>
            </a:r>
            <a:endParaRPr/>
          </a:p>
        </p:txBody>
      </p:sp>
      <p:sp>
        <p:nvSpPr>
          <p:cNvPr id="105" name="Google Shape;105;p16"/>
          <p:cNvSpPr txBox="1"/>
          <p:nvPr/>
        </p:nvSpPr>
        <p:spPr>
          <a:xfrm>
            <a:off x="3466525" y="4500350"/>
            <a:ext cx="179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Recommendations </a:t>
            </a:r>
            <a:endParaRPr/>
          </a:p>
          <a:p>
            <a:pPr indent="0" lvl="0" marL="0" rtl="0" algn="l">
              <a:spcBef>
                <a:spcPts val="0"/>
              </a:spcBef>
              <a:spcAft>
                <a:spcPts val="0"/>
              </a:spcAft>
              <a:buNone/>
            </a:pPr>
            <a:r>
              <a:rPr lang="en"/>
              <a:t>in e-commerce</a:t>
            </a:r>
            <a:endParaRPr/>
          </a:p>
        </p:txBody>
      </p:sp>
      <p:sp>
        <p:nvSpPr>
          <p:cNvPr id="106" name="Google Shape;106;p16"/>
          <p:cNvSpPr txBox="1"/>
          <p:nvPr/>
        </p:nvSpPr>
        <p:spPr>
          <a:xfrm>
            <a:off x="5600125" y="4652750"/>
            <a:ext cx="31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Personalized news in social media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2"/>
          <p:cNvSpPr/>
          <p:nvPr/>
        </p:nvSpPr>
        <p:spPr>
          <a:xfrm>
            <a:off x="10725" y="0"/>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The COMPAS Debate</a:t>
            </a:r>
            <a:endParaRPr b="1" sz="2820">
              <a:solidFill>
                <a:srgbClr val="1155CC"/>
              </a:solidFill>
            </a:endParaRPr>
          </a:p>
        </p:txBody>
      </p:sp>
      <p:sp>
        <p:nvSpPr>
          <p:cNvPr id="518" name="Google Shape;518;p52"/>
          <p:cNvSpPr txBox="1"/>
          <p:nvPr/>
        </p:nvSpPr>
        <p:spPr>
          <a:xfrm>
            <a:off x="760800" y="1312075"/>
            <a:ext cx="7629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7B7B7"/>
                </a:solidFill>
              </a:rPr>
              <a:t>Correctional Offender Management Profiling for Alternative Sanctions</a:t>
            </a:r>
            <a:r>
              <a:rPr lang="en">
                <a:solidFill>
                  <a:srgbClr val="B7B7B7"/>
                </a:solidFill>
              </a:rPr>
              <a:t> is a tool made by Northpointe, Inc. for predicting recidivism.</a:t>
            </a:r>
            <a:endParaRPr>
              <a:solidFill>
                <a:srgbClr val="B7B7B7"/>
              </a:solidFill>
            </a:endParaRPr>
          </a:p>
          <a:p>
            <a:pPr indent="0" lvl="0" marL="0" rtl="0" algn="l">
              <a:spcBef>
                <a:spcPts val="0"/>
              </a:spcBef>
              <a:spcAft>
                <a:spcPts val="0"/>
              </a:spcAft>
              <a:buNone/>
            </a:pPr>
            <a:r>
              <a:t/>
            </a:r>
            <a:endParaRPr>
              <a:solidFill>
                <a:srgbClr val="B7B7B7"/>
              </a:solidFill>
            </a:endParaRPr>
          </a:p>
          <a:p>
            <a:pPr indent="0" lvl="0" marL="0" rtl="0" algn="l">
              <a:spcBef>
                <a:spcPts val="0"/>
              </a:spcBef>
              <a:spcAft>
                <a:spcPts val="0"/>
              </a:spcAft>
              <a:buNone/>
            </a:pPr>
            <a:r>
              <a:rPr lang="en">
                <a:solidFill>
                  <a:srgbClr val="B7B7B7"/>
                </a:solidFill>
              </a:rPr>
              <a:t>Till 2016, COMPAS was used by the U.S. states of New York, Wisconsin, California, Florida's Broward County, and other jurisdictions for taking the action whether an arrested person should get bail or not.</a:t>
            </a:r>
            <a:endParaRPr>
              <a:solidFill>
                <a:srgbClr val="B7B7B7"/>
              </a:solidFill>
            </a:endParaRPr>
          </a:p>
        </p:txBody>
      </p:sp>
      <p:sp>
        <p:nvSpPr>
          <p:cNvPr id="519" name="Google Shape;519;p52"/>
          <p:cNvSpPr txBox="1"/>
          <p:nvPr/>
        </p:nvSpPr>
        <p:spPr>
          <a:xfrm>
            <a:off x="760800" y="3451625"/>
            <a:ext cx="746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Data Source: </a:t>
            </a:r>
            <a:r>
              <a:rPr lang="en"/>
              <a:t>ProPublica obtained two years worth of COMPAS scores from the Broward County Sheriff’s Office in Florida in 2013. For more details see </a:t>
            </a:r>
            <a:r>
              <a:rPr lang="en" u="sng">
                <a:solidFill>
                  <a:schemeClr val="hlink"/>
                </a:solidFill>
                <a:hlinkClick r:id="rId3"/>
              </a:rPr>
              <a:t>https://www.propublica.org/article/how-we-analyzed-the-compas-recidivism-algorithm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3"/>
          <p:cNvSpPr/>
          <p:nvPr/>
        </p:nvSpPr>
        <p:spPr>
          <a:xfrm>
            <a:off x="10725" y="0"/>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The COMPAS Debate</a:t>
            </a:r>
            <a:endParaRPr b="1" sz="2820">
              <a:solidFill>
                <a:srgbClr val="1155CC"/>
              </a:solidFill>
            </a:endParaRPr>
          </a:p>
        </p:txBody>
      </p:sp>
      <p:pic>
        <p:nvPicPr>
          <p:cNvPr id="526" name="Google Shape;526;p53"/>
          <p:cNvPicPr preferRelativeResize="0"/>
          <p:nvPr/>
        </p:nvPicPr>
        <p:blipFill rotWithShape="1">
          <a:blip r:embed="rId3">
            <a:alphaModFix/>
          </a:blip>
          <a:srcRect b="2324" l="0" r="0" t="0"/>
          <a:stretch/>
        </p:blipFill>
        <p:spPr>
          <a:xfrm>
            <a:off x="457200" y="941525"/>
            <a:ext cx="5920526" cy="3955525"/>
          </a:xfrm>
          <a:prstGeom prst="rect">
            <a:avLst/>
          </a:prstGeom>
          <a:noFill/>
          <a:ln>
            <a:noFill/>
          </a:ln>
        </p:spPr>
      </p:pic>
      <p:pic>
        <p:nvPicPr>
          <p:cNvPr id="527" name="Google Shape;527;p53"/>
          <p:cNvPicPr preferRelativeResize="0"/>
          <p:nvPr/>
        </p:nvPicPr>
        <p:blipFill>
          <a:blip r:embed="rId4">
            <a:alphaModFix/>
          </a:blip>
          <a:stretch>
            <a:fillRect/>
          </a:stretch>
        </p:blipFill>
        <p:spPr>
          <a:xfrm>
            <a:off x="6377729" y="3303725"/>
            <a:ext cx="2766270" cy="1844180"/>
          </a:xfrm>
          <a:prstGeom prst="rect">
            <a:avLst/>
          </a:prstGeom>
          <a:noFill/>
          <a:ln>
            <a:noFill/>
          </a:ln>
        </p:spPr>
      </p:pic>
      <p:cxnSp>
        <p:nvCxnSpPr>
          <p:cNvPr id="528" name="Google Shape;528;p53"/>
          <p:cNvCxnSpPr/>
          <p:nvPr/>
        </p:nvCxnSpPr>
        <p:spPr>
          <a:xfrm flipH="1" rot="10800000">
            <a:off x="6536525" y="3611225"/>
            <a:ext cx="2475300" cy="3750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4"/>
          <p:cNvSpPr/>
          <p:nvPr/>
        </p:nvSpPr>
        <p:spPr>
          <a:xfrm>
            <a:off x="10725" y="0"/>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The COMPAS Debate</a:t>
            </a:r>
            <a:endParaRPr b="1" sz="2820">
              <a:solidFill>
                <a:srgbClr val="1155CC"/>
              </a:solidFill>
            </a:endParaRPr>
          </a:p>
        </p:txBody>
      </p:sp>
      <p:pic>
        <p:nvPicPr>
          <p:cNvPr id="535" name="Google Shape;535;p54"/>
          <p:cNvPicPr preferRelativeResize="0"/>
          <p:nvPr/>
        </p:nvPicPr>
        <p:blipFill rotWithShape="1">
          <a:blip r:embed="rId3">
            <a:alphaModFix/>
          </a:blip>
          <a:srcRect b="2056" l="0" r="0" t="0"/>
          <a:stretch/>
        </p:blipFill>
        <p:spPr>
          <a:xfrm>
            <a:off x="152400" y="941525"/>
            <a:ext cx="5920526" cy="3966225"/>
          </a:xfrm>
          <a:prstGeom prst="rect">
            <a:avLst/>
          </a:prstGeom>
          <a:noFill/>
          <a:ln>
            <a:noFill/>
          </a:ln>
        </p:spPr>
      </p:pic>
      <p:sp>
        <p:nvSpPr>
          <p:cNvPr id="536" name="Google Shape;536;p54"/>
          <p:cNvSpPr txBox="1"/>
          <p:nvPr/>
        </p:nvSpPr>
        <p:spPr>
          <a:xfrm>
            <a:off x="6590100" y="1927625"/>
            <a:ext cx="1928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score shifts similarly for both groups, implying similar predictive capabilities for both groups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5"/>
          <p:cNvSpPr/>
          <p:nvPr/>
        </p:nvSpPr>
        <p:spPr>
          <a:xfrm>
            <a:off x="10725" y="0"/>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5"/>
          <p:cNvSpPr txBox="1"/>
          <p:nvPr>
            <p:ph type="title"/>
          </p:nvPr>
        </p:nvSpPr>
        <p:spPr>
          <a:xfrm>
            <a:off x="4693450" y="216425"/>
            <a:ext cx="413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The COMPAS Debate</a:t>
            </a:r>
            <a:endParaRPr b="1" sz="2820">
              <a:solidFill>
                <a:srgbClr val="1155CC"/>
              </a:solidFill>
            </a:endParaRPr>
          </a:p>
        </p:txBody>
      </p:sp>
      <p:pic>
        <p:nvPicPr>
          <p:cNvPr id="543" name="Google Shape;543;p55"/>
          <p:cNvPicPr preferRelativeResize="0"/>
          <p:nvPr/>
        </p:nvPicPr>
        <p:blipFill rotWithShape="1">
          <a:blip r:embed="rId3">
            <a:alphaModFix/>
          </a:blip>
          <a:srcRect b="2296" l="0" r="0" t="0"/>
          <a:stretch/>
        </p:blipFill>
        <p:spPr>
          <a:xfrm>
            <a:off x="3162300" y="999300"/>
            <a:ext cx="5912649" cy="3951324"/>
          </a:xfrm>
          <a:prstGeom prst="rect">
            <a:avLst/>
          </a:prstGeom>
          <a:noFill/>
          <a:ln>
            <a:noFill/>
          </a:ln>
        </p:spPr>
      </p:pic>
      <p:grpSp>
        <p:nvGrpSpPr>
          <p:cNvPr id="544" name="Google Shape;544;p55"/>
          <p:cNvGrpSpPr/>
          <p:nvPr/>
        </p:nvGrpSpPr>
        <p:grpSpPr>
          <a:xfrm>
            <a:off x="335871" y="259546"/>
            <a:ext cx="2902825" cy="2925782"/>
            <a:chOff x="5593550" y="716750"/>
            <a:chExt cx="3461100" cy="3246900"/>
          </a:xfrm>
        </p:grpSpPr>
        <p:pic>
          <p:nvPicPr>
            <p:cNvPr id="545" name="Google Shape;545;p55"/>
            <p:cNvPicPr preferRelativeResize="0"/>
            <p:nvPr/>
          </p:nvPicPr>
          <p:blipFill rotWithShape="1">
            <a:blip r:embed="rId4">
              <a:alphaModFix/>
            </a:blip>
            <a:srcRect b="9411" l="9139" r="28477" t="3366"/>
            <a:stretch/>
          </p:blipFill>
          <p:spPr>
            <a:xfrm>
              <a:off x="5799775" y="859300"/>
              <a:ext cx="3032526" cy="3041175"/>
            </a:xfrm>
            <a:prstGeom prst="rect">
              <a:avLst/>
            </a:prstGeom>
            <a:noFill/>
            <a:ln>
              <a:noFill/>
            </a:ln>
          </p:spPr>
        </p:pic>
        <p:sp>
          <p:nvSpPr>
            <p:cNvPr id="546" name="Google Shape;546;p55"/>
            <p:cNvSpPr/>
            <p:nvPr/>
          </p:nvSpPr>
          <p:spPr>
            <a:xfrm>
              <a:off x="5593550" y="716750"/>
              <a:ext cx="3461100" cy="3246900"/>
            </a:xfrm>
            <a:prstGeom prst="frame">
              <a:avLst>
                <a:gd fmla="val 3961"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7" name="Google Shape;547;p55"/>
          <p:cNvPicPr preferRelativeResize="0"/>
          <p:nvPr/>
        </p:nvPicPr>
        <p:blipFill>
          <a:blip r:embed="rId5">
            <a:alphaModFix/>
          </a:blip>
          <a:stretch>
            <a:fillRect/>
          </a:stretch>
        </p:blipFill>
        <p:spPr>
          <a:xfrm>
            <a:off x="4938700" y="1574425"/>
            <a:ext cx="1610924" cy="1610924"/>
          </a:xfrm>
          <a:prstGeom prst="rect">
            <a:avLst/>
          </a:prstGeom>
          <a:noFill/>
          <a:ln>
            <a:noFill/>
          </a:ln>
        </p:spPr>
      </p:pic>
      <p:sp>
        <p:nvSpPr>
          <p:cNvPr id="548" name="Google Shape;548;p55"/>
          <p:cNvSpPr txBox="1"/>
          <p:nvPr/>
        </p:nvSpPr>
        <p:spPr>
          <a:xfrm>
            <a:off x="385775" y="3707600"/>
            <a:ext cx="277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Need different thresholds for two groups to achieve separation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6"/>
          <p:cNvSpPr/>
          <p:nvPr/>
        </p:nvSpPr>
        <p:spPr>
          <a:xfrm>
            <a:off x="10725" y="0"/>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6"/>
          <p:cNvSpPr txBox="1"/>
          <p:nvPr>
            <p:ph type="title"/>
          </p:nvPr>
        </p:nvSpPr>
        <p:spPr>
          <a:xfrm>
            <a:off x="375050" y="216425"/>
            <a:ext cx="8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The COMPAS Debate</a:t>
            </a:r>
            <a:endParaRPr b="1" sz="2820">
              <a:solidFill>
                <a:srgbClr val="1155CC"/>
              </a:solidFill>
            </a:endParaRPr>
          </a:p>
        </p:txBody>
      </p:sp>
      <p:sp>
        <p:nvSpPr>
          <p:cNvPr id="555" name="Google Shape;555;p56"/>
          <p:cNvSpPr txBox="1"/>
          <p:nvPr/>
        </p:nvSpPr>
        <p:spPr>
          <a:xfrm>
            <a:off x="1671650" y="2957525"/>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56" name="Google Shape;556;p56"/>
          <p:cNvPicPr preferRelativeResize="0"/>
          <p:nvPr/>
        </p:nvPicPr>
        <p:blipFill>
          <a:blip r:embed="rId3">
            <a:alphaModFix/>
          </a:blip>
          <a:stretch>
            <a:fillRect/>
          </a:stretch>
        </p:blipFill>
        <p:spPr>
          <a:xfrm>
            <a:off x="867950" y="1039975"/>
            <a:ext cx="2693199" cy="1413925"/>
          </a:xfrm>
          <a:prstGeom prst="rect">
            <a:avLst/>
          </a:prstGeom>
          <a:noFill/>
          <a:ln>
            <a:noFill/>
          </a:ln>
        </p:spPr>
      </p:pic>
      <p:pic>
        <p:nvPicPr>
          <p:cNvPr id="557" name="Google Shape;557;p56"/>
          <p:cNvPicPr preferRelativeResize="0"/>
          <p:nvPr/>
        </p:nvPicPr>
        <p:blipFill rotWithShape="1">
          <a:blip r:embed="rId4">
            <a:alphaModFix/>
          </a:blip>
          <a:srcRect b="32690" l="0" r="0" t="16119"/>
          <a:stretch/>
        </p:blipFill>
        <p:spPr>
          <a:xfrm>
            <a:off x="5829300" y="1158475"/>
            <a:ext cx="2512075" cy="1285875"/>
          </a:xfrm>
          <a:prstGeom prst="rect">
            <a:avLst/>
          </a:prstGeom>
          <a:noFill/>
          <a:ln>
            <a:noFill/>
          </a:ln>
        </p:spPr>
      </p:pic>
      <p:sp>
        <p:nvSpPr>
          <p:cNvPr id="558" name="Google Shape;558;p56"/>
          <p:cNvSpPr txBox="1"/>
          <p:nvPr/>
        </p:nvSpPr>
        <p:spPr>
          <a:xfrm>
            <a:off x="589350" y="2871800"/>
            <a:ext cx="3450600" cy="151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No independence.</a:t>
            </a:r>
            <a:endParaRPr/>
          </a:p>
          <a:p>
            <a:pPr indent="-317500" lvl="0" marL="457200" rtl="0" algn="l">
              <a:spcBef>
                <a:spcPts val="1000"/>
              </a:spcBef>
              <a:spcAft>
                <a:spcPts val="0"/>
              </a:spcAft>
              <a:buSzPts val="1400"/>
              <a:buChar char="●"/>
            </a:pPr>
            <a:r>
              <a:rPr lang="en"/>
              <a:t>Blacks are more likely to be assigned high risk score.</a:t>
            </a:r>
            <a:endParaRPr/>
          </a:p>
          <a:p>
            <a:pPr indent="-317500" lvl="0" marL="457200" rtl="0" algn="l">
              <a:spcBef>
                <a:spcPts val="1000"/>
              </a:spcBef>
              <a:spcAft>
                <a:spcPts val="1000"/>
              </a:spcAft>
              <a:buSzPts val="1400"/>
              <a:buChar char="●"/>
            </a:pPr>
            <a:r>
              <a:rPr lang="en"/>
              <a:t>Does not provide individual fairness.</a:t>
            </a:r>
            <a:endParaRPr/>
          </a:p>
        </p:txBody>
      </p:sp>
      <p:sp>
        <p:nvSpPr>
          <p:cNvPr id="559" name="Google Shape;559;p56"/>
          <p:cNvSpPr txBox="1"/>
          <p:nvPr/>
        </p:nvSpPr>
        <p:spPr>
          <a:xfrm>
            <a:off x="5389950" y="2948000"/>
            <a:ext cx="3450600" cy="130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Trade secret.</a:t>
            </a:r>
            <a:endParaRPr/>
          </a:p>
          <a:p>
            <a:pPr indent="-317500" lvl="0" marL="457200" rtl="0" algn="l">
              <a:spcBef>
                <a:spcPts val="1000"/>
              </a:spcBef>
              <a:spcAft>
                <a:spcPts val="0"/>
              </a:spcAft>
              <a:buSzPts val="1400"/>
              <a:buChar char="●"/>
            </a:pPr>
            <a:r>
              <a:rPr lang="en"/>
              <a:t>Scores are calibrated by group. </a:t>
            </a:r>
            <a:endParaRPr/>
          </a:p>
          <a:p>
            <a:pPr indent="-317500" lvl="0" marL="457200" rtl="0" algn="l">
              <a:spcBef>
                <a:spcPts val="1000"/>
              </a:spcBef>
              <a:spcAft>
                <a:spcPts val="1000"/>
              </a:spcAft>
              <a:buSzPts val="1400"/>
              <a:buChar char="●"/>
            </a:pPr>
            <a:r>
              <a:rPr lang="en"/>
              <a:t>Accepted to use different thresholds by </a:t>
            </a:r>
            <a:r>
              <a:rPr lang="en"/>
              <a:t>ethnicity</a:t>
            </a:r>
            <a:r>
              <a:rPr lang="en"/>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7"/>
          <p:cNvSpPr txBox="1"/>
          <p:nvPr/>
        </p:nvSpPr>
        <p:spPr>
          <a:xfrm>
            <a:off x="517925" y="1339450"/>
            <a:ext cx="1489500" cy="320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Assume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a:t>
            </a:r>
            <a:r>
              <a:rPr lang="en"/>
              <a:t>nd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and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a:t>
            </a:r>
            <a:r>
              <a:rPr lang="en"/>
              <a:t>as positive probabilities </a:t>
            </a:r>
            <a:endParaRPr/>
          </a:p>
          <a:p>
            <a:pPr indent="0" lvl="0" marL="0" rtl="0" algn="ctr">
              <a:spcBef>
                <a:spcPts val="0"/>
              </a:spcBef>
              <a:spcAft>
                <a:spcPts val="0"/>
              </a:spcAft>
              <a:buNone/>
            </a:pPr>
            <a:r>
              <a:rPr lang="en"/>
              <a:t>(or densities) </a:t>
            </a:r>
            <a:endParaRPr/>
          </a:p>
          <a:p>
            <a:pPr indent="0" lvl="0" marL="0" rtl="0" algn="ctr">
              <a:spcBef>
                <a:spcPts val="0"/>
              </a:spcBef>
              <a:spcAft>
                <a:spcPts val="0"/>
              </a:spcAft>
              <a:buNone/>
            </a:pPr>
            <a:r>
              <a:rPr lang="en"/>
              <a:t>at all combinations</a:t>
            </a:r>
            <a:endParaRPr/>
          </a:p>
        </p:txBody>
      </p:sp>
      <p:sp>
        <p:nvSpPr>
          <p:cNvPr id="565" name="Google Shape;565;p5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Three way battle against discrimination</a:t>
            </a:r>
            <a:endParaRPr b="1" sz="2820">
              <a:solidFill>
                <a:srgbClr val="1155CC"/>
              </a:solidFill>
            </a:endParaRPr>
          </a:p>
        </p:txBody>
      </p:sp>
      <p:sp>
        <p:nvSpPr>
          <p:cNvPr id="566" name="Google Shape;566;p57"/>
          <p:cNvSpPr/>
          <p:nvPr/>
        </p:nvSpPr>
        <p:spPr>
          <a:xfrm>
            <a:off x="2539600" y="1103700"/>
            <a:ext cx="5465100" cy="373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7"/>
          <p:cNvSpPr txBox="1"/>
          <p:nvPr/>
        </p:nvSpPr>
        <p:spPr>
          <a:xfrm>
            <a:off x="2859875" y="1114425"/>
            <a:ext cx="124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Space of all classifiers</a:t>
            </a:r>
            <a:endParaRPr/>
          </a:p>
        </p:txBody>
      </p:sp>
      <p:pic>
        <p:nvPicPr>
          <p:cNvPr id="568" name="Google Shape;568;p57"/>
          <p:cNvPicPr preferRelativeResize="0"/>
          <p:nvPr/>
        </p:nvPicPr>
        <p:blipFill>
          <a:blip r:embed="rId3">
            <a:alphaModFix/>
          </a:blip>
          <a:stretch>
            <a:fillRect/>
          </a:stretch>
        </p:blipFill>
        <p:spPr>
          <a:xfrm>
            <a:off x="922850" y="1762125"/>
            <a:ext cx="743827" cy="245125"/>
          </a:xfrm>
          <a:prstGeom prst="rect">
            <a:avLst/>
          </a:prstGeom>
          <a:noFill/>
          <a:ln>
            <a:noFill/>
          </a:ln>
        </p:spPr>
      </p:pic>
      <p:pic>
        <p:nvPicPr>
          <p:cNvPr id="569" name="Google Shape;569;p57"/>
          <p:cNvPicPr preferRelativeResize="0"/>
          <p:nvPr/>
        </p:nvPicPr>
        <p:blipFill>
          <a:blip r:embed="rId4">
            <a:alphaModFix/>
          </a:blip>
          <a:stretch>
            <a:fillRect/>
          </a:stretch>
        </p:blipFill>
        <p:spPr>
          <a:xfrm>
            <a:off x="846650" y="3032275"/>
            <a:ext cx="838200" cy="245134"/>
          </a:xfrm>
          <a:prstGeom prst="rect">
            <a:avLst/>
          </a:prstGeom>
          <a:noFill/>
          <a:ln>
            <a:noFill/>
          </a:ln>
        </p:spPr>
      </p:pic>
      <p:pic>
        <p:nvPicPr>
          <p:cNvPr id="570" name="Google Shape;570;p57"/>
          <p:cNvPicPr preferRelativeResize="0"/>
          <p:nvPr/>
        </p:nvPicPr>
        <p:blipFill>
          <a:blip r:embed="rId5">
            <a:alphaModFix/>
          </a:blip>
          <a:stretch>
            <a:fillRect/>
          </a:stretch>
        </p:blipFill>
        <p:spPr>
          <a:xfrm>
            <a:off x="919775" y="2419750"/>
            <a:ext cx="743825" cy="2451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nvSpPr>
        <p:spPr>
          <a:xfrm>
            <a:off x="517925" y="1339450"/>
            <a:ext cx="1489500" cy="320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Assume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and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and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has positive probabilities </a:t>
            </a:r>
            <a:endParaRPr/>
          </a:p>
          <a:p>
            <a:pPr indent="0" lvl="0" marL="0" rtl="0" algn="ctr">
              <a:spcBef>
                <a:spcPts val="0"/>
              </a:spcBef>
              <a:spcAft>
                <a:spcPts val="0"/>
              </a:spcAft>
              <a:buNone/>
            </a:pPr>
            <a:r>
              <a:rPr lang="en"/>
              <a:t>(or densities) </a:t>
            </a:r>
            <a:endParaRPr/>
          </a:p>
          <a:p>
            <a:pPr indent="0" lvl="0" marL="0" rtl="0" algn="ctr">
              <a:spcBef>
                <a:spcPts val="0"/>
              </a:spcBef>
              <a:spcAft>
                <a:spcPts val="0"/>
              </a:spcAft>
              <a:buNone/>
            </a:pPr>
            <a:r>
              <a:rPr lang="en"/>
              <a:t>at all combinations</a:t>
            </a:r>
            <a:endParaRPr/>
          </a:p>
        </p:txBody>
      </p:sp>
      <p:sp>
        <p:nvSpPr>
          <p:cNvPr id="576" name="Google Shape;576;p5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Three way battle against discrimination</a:t>
            </a:r>
            <a:endParaRPr b="1" sz="2820">
              <a:solidFill>
                <a:srgbClr val="1155CC"/>
              </a:solidFill>
            </a:endParaRPr>
          </a:p>
        </p:txBody>
      </p:sp>
      <p:sp>
        <p:nvSpPr>
          <p:cNvPr id="577" name="Google Shape;577;p58"/>
          <p:cNvSpPr/>
          <p:nvPr/>
        </p:nvSpPr>
        <p:spPr>
          <a:xfrm>
            <a:off x="2539600" y="1103700"/>
            <a:ext cx="5465100" cy="373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8"/>
          <p:cNvSpPr txBox="1"/>
          <p:nvPr/>
        </p:nvSpPr>
        <p:spPr>
          <a:xfrm>
            <a:off x="2859875" y="1114425"/>
            <a:ext cx="124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Space of all classifiers</a:t>
            </a:r>
            <a:endParaRPr/>
          </a:p>
        </p:txBody>
      </p:sp>
      <p:pic>
        <p:nvPicPr>
          <p:cNvPr id="579" name="Google Shape;579;p58"/>
          <p:cNvPicPr preferRelativeResize="0"/>
          <p:nvPr/>
        </p:nvPicPr>
        <p:blipFill>
          <a:blip r:embed="rId3">
            <a:alphaModFix/>
          </a:blip>
          <a:stretch>
            <a:fillRect/>
          </a:stretch>
        </p:blipFill>
        <p:spPr>
          <a:xfrm>
            <a:off x="922850" y="1762125"/>
            <a:ext cx="743827" cy="245125"/>
          </a:xfrm>
          <a:prstGeom prst="rect">
            <a:avLst/>
          </a:prstGeom>
          <a:noFill/>
          <a:ln>
            <a:noFill/>
          </a:ln>
        </p:spPr>
      </p:pic>
      <p:pic>
        <p:nvPicPr>
          <p:cNvPr id="580" name="Google Shape;580;p58"/>
          <p:cNvPicPr preferRelativeResize="0"/>
          <p:nvPr/>
        </p:nvPicPr>
        <p:blipFill>
          <a:blip r:embed="rId4">
            <a:alphaModFix/>
          </a:blip>
          <a:stretch>
            <a:fillRect/>
          </a:stretch>
        </p:blipFill>
        <p:spPr>
          <a:xfrm>
            <a:off x="846650" y="3032275"/>
            <a:ext cx="838200" cy="245134"/>
          </a:xfrm>
          <a:prstGeom prst="rect">
            <a:avLst/>
          </a:prstGeom>
          <a:noFill/>
          <a:ln>
            <a:noFill/>
          </a:ln>
        </p:spPr>
      </p:pic>
      <p:pic>
        <p:nvPicPr>
          <p:cNvPr id="581" name="Google Shape;581;p58"/>
          <p:cNvPicPr preferRelativeResize="0"/>
          <p:nvPr/>
        </p:nvPicPr>
        <p:blipFill>
          <a:blip r:embed="rId5">
            <a:alphaModFix/>
          </a:blip>
          <a:stretch>
            <a:fillRect/>
          </a:stretch>
        </p:blipFill>
        <p:spPr>
          <a:xfrm>
            <a:off x="919775" y="2419750"/>
            <a:ext cx="743825" cy="245124"/>
          </a:xfrm>
          <a:prstGeom prst="rect">
            <a:avLst/>
          </a:prstGeom>
          <a:noFill/>
          <a:ln>
            <a:noFill/>
          </a:ln>
        </p:spPr>
      </p:pic>
      <p:sp>
        <p:nvSpPr>
          <p:cNvPr id="582" name="Google Shape;582;p58"/>
          <p:cNvSpPr/>
          <p:nvPr/>
        </p:nvSpPr>
        <p:spPr>
          <a:xfrm>
            <a:off x="4360075" y="1360875"/>
            <a:ext cx="1778700" cy="17253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Classifiers with Independence</a:t>
            </a:r>
            <a:endParaRPr sz="1300">
              <a:solidFill>
                <a:schemeClr val="lt1"/>
              </a:solidFill>
            </a:endParaRPr>
          </a:p>
        </p:txBody>
      </p:sp>
      <p:sp>
        <p:nvSpPr>
          <p:cNvPr id="583" name="Google Shape;583;p58"/>
          <p:cNvSpPr/>
          <p:nvPr/>
        </p:nvSpPr>
        <p:spPr>
          <a:xfrm>
            <a:off x="2859875" y="2934900"/>
            <a:ext cx="1778700" cy="1725300"/>
          </a:xfrm>
          <a:prstGeom prst="ellipse">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Classifiers with </a:t>
            </a:r>
            <a:r>
              <a:rPr lang="en" sz="1300">
                <a:solidFill>
                  <a:schemeClr val="lt1"/>
                </a:solidFill>
              </a:rPr>
              <a:t>Separation</a:t>
            </a:r>
            <a:endParaRPr sz="1300">
              <a:solidFill>
                <a:schemeClr val="lt1"/>
              </a:solidFill>
            </a:endParaRPr>
          </a:p>
        </p:txBody>
      </p:sp>
      <p:sp>
        <p:nvSpPr>
          <p:cNvPr id="584" name="Google Shape;584;p58"/>
          <p:cNvSpPr/>
          <p:nvPr/>
        </p:nvSpPr>
        <p:spPr>
          <a:xfrm>
            <a:off x="5909075" y="2934900"/>
            <a:ext cx="1778700" cy="17253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Classifiers with Sufficiency</a:t>
            </a:r>
            <a:endParaRPr sz="13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Limitations of Observational Study</a:t>
            </a:r>
            <a:endParaRPr b="1" sz="2820">
              <a:solidFill>
                <a:srgbClr val="1155CC"/>
              </a:solidFill>
            </a:endParaRPr>
          </a:p>
        </p:txBody>
      </p:sp>
      <p:sp>
        <p:nvSpPr>
          <p:cNvPr id="590" name="Google Shape;590;p59"/>
          <p:cNvSpPr/>
          <p:nvPr/>
        </p:nvSpPr>
        <p:spPr>
          <a:xfrm>
            <a:off x="621500" y="1007275"/>
            <a:ext cx="7822500" cy="9108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A criterion is </a:t>
            </a:r>
            <a:r>
              <a:rPr b="1" lang="en" sz="1600"/>
              <a:t>observational </a:t>
            </a:r>
            <a:r>
              <a:rPr lang="en" sz="1600"/>
              <a:t>if it can be specified using properties of joint distribution of                    or </a:t>
            </a:r>
            <a:endParaRPr sz="1600"/>
          </a:p>
        </p:txBody>
      </p:sp>
      <p:pic>
        <p:nvPicPr>
          <p:cNvPr id="591" name="Google Shape;591;p59"/>
          <p:cNvPicPr preferRelativeResize="0"/>
          <p:nvPr/>
        </p:nvPicPr>
        <p:blipFill>
          <a:blip r:embed="rId3">
            <a:alphaModFix/>
          </a:blip>
          <a:stretch>
            <a:fillRect/>
          </a:stretch>
        </p:blipFill>
        <p:spPr>
          <a:xfrm>
            <a:off x="1014423" y="1505900"/>
            <a:ext cx="997675" cy="207575"/>
          </a:xfrm>
          <a:prstGeom prst="rect">
            <a:avLst/>
          </a:prstGeom>
          <a:noFill/>
          <a:ln>
            <a:noFill/>
          </a:ln>
        </p:spPr>
      </p:pic>
      <p:pic>
        <p:nvPicPr>
          <p:cNvPr id="592" name="Google Shape;592;p59"/>
          <p:cNvPicPr preferRelativeResize="0"/>
          <p:nvPr/>
        </p:nvPicPr>
        <p:blipFill>
          <a:blip r:embed="rId4">
            <a:alphaModFix/>
          </a:blip>
          <a:stretch>
            <a:fillRect/>
          </a:stretch>
        </p:blipFill>
        <p:spPr>
          <a:xfrm>
            <a:off x="2343150" y="1505900"/>
            <a:ext cx="1004443" cy="207575"/>
          </a:xfrm>
          <a:prstGeom prst="rect">
            <a:avLst/>
          </a:prstGeom>
          <a:noFill/>
          <a:ln>
            <a:noFill/>
          </a:ln>
        </p:spPr>
      </p:pic>
      <p:sp>
        <p:nvSpPr>
          <p:cNvPr id="593" name="Google Shape;593;p59"/>
          <p:cNvSpPr/>
          <p:nvPr/>
        </p:nvSpPr>
        <p:spPr>
          <a:xfrm>
            <a:off x="639375" y="2282425"/>
            <a:ext cx="5261400" cy="2379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500"/>
              <a:t>Price and Sebro (2017) showed that there exists two scenarios where the joint distributions of the variables are exactly same with different interpretations of fairness.</a:t>
            </a:r>
            <a:endParaRPr b="1" i="1"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In scenario 1, recruiters hire engineers based on CS degree.</a:t>
            </a:r>
            <a:endParaRPr sz="1500"/>
          </a:p>
          <a:p>
            <a:pPr indent="0" lvl="0" marL="0" rtl="0" algn="l">
              <a:spcBef>
                <a:spcPts val="0"/>
              </a:spcBef>
              <a:spcAft>
                <a:spcPts val="0"/>
              </a:spcAft>
              <a:buNone/>
            </a:pPr>
            <a:r>
              <a:rPr lang="en" sz="1500"/>
              <a:t>In scenario 2, recruiters hire engineers based on their visit to github.com and pinterest.com</a:t>
            </a:r>
            <a:endParaRPr sz="1500"/>
          </a:p>
        </p:txBody>
      </p:sp>
      <p:pic>
        <p:nvPicPr>
          <p:cNvPr id="594" name="Google Shape;594;p59"/>
          <p:cNvPicPr preferRelativeResize="0"/>
          <p:nvPr/>
        </p:nvPicPr>
        <p:blipFill>
          <a:blip r:embed="rId5">
            <a:alphaModFix/>
          </a:blip>
          <a:stretch>
            <a:fillRect/>
          </a:stretch>
        </p:blipFill>
        <p:spPr>
          <a:xfrm>
            <a:off x="6134728" y="2281650"/>
            <a:ext cx="2780671" cy="2379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So, the way out?</a:t>
            </a:r>
            <a:endParaRPr b="1" sz="2820">
              <a:solidFill>
                <a:srgbClr val="1155CC"/>
              </a:solidFill>
            </a:endParaRPr>
          </a:p>
        </p:txBody>
      </p:sp>
      <p:pic>
        <p:nvPicPr>
          <p:cNvPr id="600" name="Google Shape;600;p60"/>
          <p:cNvPicPr preferRelativeResize="0"/>
          <p:nvPr/>
        </p:nvPicPr>
        <p:blipFill>
          <a:blip r:embed="rId3">
            <a:alphaModFix/>
          </a:blip>
          <a:stretch>
            <a:fillRect/>
          </a:stretch>
        </p:blipFill>
        <p:spPr>
          <a:xfrm>
            <a:off x="152400" y="1627325"/>
            <a:ext cx="2290775" cy="2290775"/>
          </a:xfrm>
          <a:prstGeom prst="rect">
            <a:avLst/>
          </a:prstGeom>
          <a:noFill/>
          <a:ln>
            <a:noFill/>
          </a:ln>
        </p:spPr>
      </p:pic>
      <p:sp>
        <p:nvSpPr>
          <p:cNvPr id="601" name="Google Shape;601;p60"/>
          <p:cNvSpPr txBox="1"/>
          <p:nvPr/>
        </p:nvSpPr>
        <p:spPr>
          <a:xfrm>
            <a:off x="2700350" y="1051325"/>
            <a:ext cx="5808000" cy="3653100"/>
          </a:xfrm>
          <a:prstGeom prst="rect">
            <a:avLst/>
          </a:prstGeom>
          <a:noFill/>
          <a:ln>
            <a:noFill/>
          </a:ln>
        </p:spPr>
        <p:txBody>
          <a:bodyPr anchorCtr="0" anchor="t" bIns="91425" lIns="91425" spcFirstLastPara="1" rIns="91425" wrap="square" tIns="91425">
            <a:spAutoFit/>
          </a:bodyPr>
          <a:lstStyle/>
          <a:p>
            <a:pPr indent="-330200" lvl="0" marL="457200" rtl="0" algn="l">
              <a:spcBef>
                <a:spcPts val="1000"/>
              </a:spcBef>
              <a:spcAft>
                <a:spcPts val="0"/>
              </a:spcAft>
              <a:buSzPts val="1600"/>
              <a:buChar char="●"/>
            </a:pPr>
            <a:r>
              <a:rPr lang="en" sz="1600"/>
              <a:t>Causal inference using DAG models.</a:t>
            </a:r>
            <a:endParaRPr sz="1600"/>
          </a:p>
          <a:p>
            <a:pPr indent="-330200" lvl="1" marL="914400" rtl="0" algn="l">
              <a:spcBef>
                <a:spcPts val="1000"/>
              </a:spcBef>
              <a:spcAft>
                <a:spcPts val="0"/>
              </a:spcAft>
              <a:buSzPts val="1600"/>
              <a:buChar char="○"/>
            </a:pPr>
            <a:r>
              <a:rPr lang="en" sz="1600"/>
              <a:t>It is good in assessing individual fairness.</a:t>
            </a:r>
            <a:endParaRPr sz="1600"/>
          </a:p>
          <a:p>
            <a:pPr indent="-330200" lvl="1" marL="914400" rtl="0" algn="l">
              <a:spcBef>
                <a:spcPts val="0"/>
              </a:spcBef>
              <a:spcAft>
                <a:spcPts val="0"/>
              </a:spcAft>
              <a:buSzPts val="1600"/>
              <a:buChar char="○"/>
            </a:pPr>
            <a:r>
              <a:rPr lang="en" sz="1600"/>
              <a:t>Not much success with group fairness.</a:t>
            </a:r>
            <a:endParaRPr sz="1600"/>
          </a:p>
          <a:p>
            <a:pPr indent="-330200" lvl="1" marL="914400" rtl="0" algn="l">
              <a:spcBef>
                <a:spcPts val="0"/>
              </a:spcBef>
              <a:spcAft>
                <a:spcPts val="0"/>
              </a:spcAft>
              <a:buSzPts val="1600"/>
              <a:buChar char="○"/>
            </a:pPr>
            <a:r>
              <a:rPr lang="en" sz="1600"/>
              <a:t>Where does these DAGs come from?</a:t>
            </a:r>
            <a:endParaRPr sz="1600"/>
          </a:p>
          <a:p>
            <a:pPr indent="-330200" lvl="0" marL="457200" rtl="0" algn="l">
              <a:spcBef>
                <a:spcPts val="1000"/>
              </a:spcBef>
              <a:spcAft>
                <a:spcPts val="0"/>
              </a:spcAft>
              <a:buSzPts val="1600"/>
              <a:buChar char="●"/>
            </a:pPr>
            <a:r>
              <a:rPr lang="en" sz="1600"/>
              <a:t>Audit Study</a:t>
            </a:r>
            <a:endParaRPr sz="1600"/>
          </a:p>
          <a:p>
            <a:pPr indent="-330200" lvl="1" marL="914400" rtl="0" algn="l">
              <a:spcBef>
                <a:spcPts val="1000"/>
              </a:spcBef>
              <a:spcAft>
                <a:spcPts val="0"/>
              </a:spcAft>
              <a:buSzPts val="1600"/>
              <a:buChar char="○"/>
            </a:pPr>
            <a:r>
              <a:rPr lang="en" sz="1600"/>
              <a:t>Suggests ways to collect data.</a:t>
            </a:r>
            <a:endParaRPr sz="1600"/>
          </a:p>
          <a:p>
            <a:pPr indent="-330200" lvl="1" marL="914400" rtl="0" algn="l">
              <a:spcBef>
                <a:spcPts val="0"/>
              </a:spcBef>
              <a:spcAft>
                <a:spcPts val="0"/>
              </a:spcAft>
              <a:buSzPts val="1600"/>
              <a:buChar char="○"/>
            </a:pPr>
            <a:r>
              <a:rPr lang="en" sz="1600"/>
              <a:t>Can be dependable to answer moral and ethical concerns if done properly.</a:t>
            </a:r>
            <a:endParaRPr sz="1600"/>
          </a:p>
          <a:p>
            <a:pPr indent="-330200" lvl="1" marL="914400" rtl="0" algn="l">
              <a:spcBef>
                <a:spcPts val="0"/>
              </a:spcBef>
              <a:spcAft>
                <a:spcPts val="0"/>
              </a:spcAft>
              <a:buSzPts val="1600"/>
              <a:buChar char="○"/>
            </a:pPr>
            <a:r>
              <a:rPr lang="en" sz="1600"/>
              <a:t>Subjected to human bias of the study designer.</a:t>
            </a:r>
            <a:endParaRPr sz="1600"/>
          </a:p>
          <a:p>
            <a:pPr indent="-330200" lvl="0" marL="457200" rtl="0" algn="l">
              <a:spcBef>
                <a:spcPts val="1000"/>
              </a:spcBef>
              <a:spcAft>
                <a:spcPts val="1000"/>
              </a:spcAft>
              <a:buSzPts val="1600"/>
              <a:buChar char="●"/>
            </a:pPr>
            <a:r>
              <a:rPr lang="en" sz="1600"/>
              <a:t>Scrutinize by several human experts before deploying automated algorithms, and hope for the best that no one sues you.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rgbClr val="1155CC"/>
                </a:solidFill>
              </a:rPr>
              <a:t>Major References</a:t>
            </a:r>
            <a:endParaRPr b="1" sz="2820">
              <a:solidFill>
                <a:srgbClr val="1155CC"/>
              </a:solidFill>
            </a:endParaRPr>
          </a:p>
        </p:txBody>
      </p:sp>
      <p:sp>
        <p:nvSpPr>
          <p:cNvPr id="607" name="Google Shape;607;p61"/>
          <p:cNvSpPr txBox="1"/>
          <p:nvPr/>
        </p:nvSpPr>
        <p:spPr>
          <a:xfrm>
            <a:off x="632225" y="1103700"/>
            <a:ext cx="7940400" cy="3453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i="1" lang="en"/>
              <a:t>Neural Information Processing Systems 2017</a:t>
            </a:r>
            <a:r>
              <a:rPr lang="en"/>
              <a:t> Conference talks.</a:t>
            </a:r>
            <a:endParaRPr/>
          </a:p>
          <a:p>
            <a:pPr indent="-317500" lvl="0" marL="457200" rtl="0" algn="l">
              <a:spcBef>
                <a:spcPts val="1000"/>
              </a:spcBef>
              <a:spcAft>
                <a:spcPts val="0"/>
              </a:spcAft>
              <a:buSzPts val="1400"/>
              <a:buChar char="●"/>
            </a:pPr>
            <a:r>
              <a:rPr i="1" lang="en"/>
              <a:t>FAIRNESS AND MACHINE LEARNING Limitations and Opportunities</a:t>
            </a:r>
            <a:r>
              <a:rPr lang="en"/>
              <a:t> by Solon Barocas, Moritz Hardt, Arvind Narayanan</a:t>
            </a:r>
            <a:endParaRPr/>
          </a:p>
          <a:p>
            <a:pPr indent="-317500" lvl="0" marL="457200" rtl="0" algn="l">
              <a:spcBef>
                <a:spcPts val="1000"/>
              </a:spcBef>
              <a:spcAft>
                <a:spcPts val="0"/>
              </a:spcAft>
              <a:buSzPts val="1400"/>
              <a:buChar char="●"/>
            </a:pPr>
            <a:r>
              <a:rPr i="1" lang="en"/>
              <a:t>21 fairness definitions and their politics</a:t>
            </a:r>
            <a:r>
              <a:rPr lang="en"/>
              <a:t> by </a:t>
            </a:r>
            <a:r>
              <a:rPr lang="en">
                <a:solidFill>
                  <a:schemeClr val="dk1"/>
                </a:solidFill>
              </a:rPr>
              <a:t>Arvind Narayanan</a:t>
            </a:r>
            <a:endParaRPr/>
          </a:p>
          <a:p>
            <a:pPr indent="-317500" lvl="0" marL="457200" rtl="0" algn="l">
              <a:spcBef>
                <a:spcPts val="1000"/>
              </a:spcBef>
              <a:spcAft>
                <a:spcPts val="0"/>
              </a:spcAft>
              <a:buSzPts val="1400"/>
              <a:buChar char="●"/>
            </a:pPr>
            <a:r>
              <a:rPr i="1" lang="en"/>
              <a:t>A Tutorial on Fairness in Machine Learning</a:t>
            </a:r>
            <a:r>
              <a:rPr lang="en"/>
              <a:t> by Zihuan Zhong</a:t>
            </a:r>
            <a:endParaRPr/>
          </a:p>
          <a:p>
            <a:pPr indent="-317500" lvl="0" marL="457200" rtl="0" algn="l">
              <a:spcBef>
                <a:spcPts val="1000"/>
              </a:spcBef>
              <a:spcAft>
                <a:spcPts val="0"/>
              </a:spcAft>
              <a:buSzPts val="1400"/>
              <a:buChar char="●"/>
            </a:pPr>
            <a:r>
              <a:rPr i="1" lang="en"/>
              <a:t>How We Analyzed the COMPAS Recidivism Algorithm</a:t>
            </a:r>
            <a:r>
              <a:rPr lang="en"/>
              <a:t> by ProPublica journalists Jeff Larson, Surya Mattu, Lauren Kirchner and Julia Angwin.</a:t>
            </a:r>
            <a:endParaRPr/>
          </a:p>
          <a:p>
            <a:pPr indent="-317500" lvl="0" marL="457200" rtl="0" algn="l">
              <a:spcBef>
                <a:spcPts val="1000"/>
              </a:spcBef>
              <a:spcAft>
                <a:spcPts val="0"/>
              </a:spcAft>
              <a:buSzPts val="1400"/>
              <a:buChar char="●"/>
            </a:pPr>
            <a:r>
              <a:rPr i="1" lang="en"/>
              <a:t>Fairness in Machine Learning: A Survey</a:t>
            </a:r>
            <a:r>
              <a:rPr lang="en"/>
              <a:t> by Simon Caton, Christian Haas.</a:t>
            </a:r>
            <a:endParaRPr/>
          </a:p>
          <a:p>
            <a:pPr indent="-317500" lvl="0" marL="457200" rtl="0" algn="l">
              <a:spcBef>
                <a:spcPts val="1000"/>
              </a:spcBef>
              <a:spcAft>
                <a:spcPts val="0"/>
              </a:spcAft>
              <a:buSzPts val="1400"/>
              <a:buChar char="●"/>
            </a:pPr>
            <a:r>
              <a:rPr i="1" lang="en"/>
              <a:t>Review of Mathematical frameworks for Fairness in Machine Learning</a:t>
            </a:r>
            <a:r>
              <a:rPr lang="en"/>
              <a:t> by Eustasio del Barrio, Paula Gordaliza, Jean-Michel Loubes</a:t>
            </a:r>
            <a:endParaRPr/>
          </a:p>
          <a:p>
            <a:pPr indent="-317500" lvl="0" marL="457200" rtl="0" algn="l">
              <a:spcBef>
                <a:spcPts val="1000"/>
              </a:spcBef>
              <a:spcAft>
                <a:spcPts val="1000"/>
              </a:spcAft>
              <a:buSzPts val="1400"/>
              <a:buChar char="●"/>
            </a:pPr>
            <a:r>
              <a:rPr lang="en" u="sng">
                <a:solidFill>
                  <a:schemeClr val="hlink"/>
                </a:solidFill>
                <a:hlinkClick r:id="rId3"/>
              </a:rPr>
              <a:t>Think with Google ML Fairness for Marketers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Why need Data-driven Automation?</a:t>
            </a:r>
            <a:endParaRPr b="1">
              <a:solidFill>
                <a:srgbClr val="1155CC"/>
              </a:solidFill>
            </a:endParaRPr>
          </a:p>
        </p:txBody>
      </p:sp>
      <p:sp>
        <p:nvSpPr>
          <p:cNvPr id="112" name="Google Shape;112;p17"/>
          <p:cNvSpPr txBox="1"/>
          <p:nvPr/>
        </p:nvSpPr>
        <p:spPr>
          <a:xfrm>
            <a:off x="414550" y="1412550"/>
            <a:ext cx="3546600" cy="26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Automated Hiring and Resume Screening</a:t>
            </a:r>
            <a:endParaRPr b="1" sz="1600"/>
          </a:p>
          <a:p>
            <a:pPr indent="0" lvl="0" marL="0" rtl="0" algn="l">
              <a:spcBef>
                <a:spcPts val="0"/>
              </a:spcBef>
              <a:spcAft>
                <a:spcPts val="0"/>
              </a:spcAft>
              <a:buNone/>
            </a:pPr>
            <a:r>
              <a:t/>
            </a:r>
            <a:endParaRPr b="1" sz="1600"/>
          </a:p>
          <a:p>
            <a:pPr indent="-317500" lvl="0" marL="457200" rtl="0" algn="l">
              <a:spcBef>
                <a:spcPts val="0"/>
              </a:spcBef>
              <a:spcAft>
                <a:spcPts val="0"/>
              </a:spcAft>
              <a:buSzPts val="1400"/>
              <a:buChar char="●"/>
            </a:pPr>
            <a:r>
              <a:rPr lang="en"/>
              <a:t>One million applications per year to Google. That’s 2700+/day.</a:t>
            </a:r>
            <a:endParaRPr/>
          </a:p>
          <a:p>
            <a:pPr indent="-317500" lvl="0" marL="457200" rtl="0" algn="l">
              <a:spcBef>
                <a:spcPts val="1000"/>
              </a:spcBef>
              <a:spcAft>
                <a:spcPts val="0"/>
              </a:spcAft>
              <a:buSzPts val="1400"/>
              <a:buChar char="●"/>
            </a:pPr>
            <a:r>
              <a:rPr lang="en"/>
              <a:t>40 million active job searchers on LinkedIn.</a:t>
            </a:r>
            <a:endParaRPr/>
          </a:p>
          <a:p>
            <a:pPr indent="-317500" lvl="0" marL="457200" rtl="0" algn="l">
              <a:spcBef>
                <a:spcPts val="1000"/>
              </a:spcBef>
              <a:spcAft>
                <a:spcPts val="0"/>
              </a:spcAft>
              <a:buSzPts val="1400"/>
              <a:buChar char="●"/>
            </a:pPr>
            <a:r>
              <a:rPr lang="en"/>
              <a:t>35+ million graduates from bachelor courses every year in India according to MOE report.</a:t>
            </a:r>
            <a:endParaRPr/>
          </a:p>
        </p:txBody>
      </p:sp>
      <p:sp>
        <p:nvSpPr>
          <p:cNvPr id="113" name="Google Shape;113;p17"/>
          <p:cNvSpPr txBox="1"/>
          <p:nvPr/>
        </p:nvSpPr>
        <p:spPr>
          <a:xfrm>
            <a:off x="4757950" y="1183950"/>
            <a:ext cx="3546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Automated Judicial Systems</a:t>
            </a:r>
            <a:endParaRPr b="1" sz="1600"/>
          </a:p>
          <a:p>
            <a:pPr indent="0" lvl="0" marL="0" rtl="0" algn="l">
              <a:spcBef>
                <a:spcPts val="0"/>
              </a:spcBef>
              <a:spcAft>
                <a:spcPts val="0"/>
              </a:spcAft>
              <a:buNone/>
            </a:pPr>
            <a:r>
              <a:t/>
            </a:r>
            <a:endParaRPr b="1" sz="1600"/>
          </a:p>
          <a:p>
            <a:pPr indent="-317500" lvl="0" marL="457200" rtl="0" algn="l">
              <a:spcBef>
                <a:spcPts val="0"/>
              </a:spcBef>
              <a:spcAft>
                <a:spcPts val="0"/>
              </a:spcAft>
              <a:buSzPts val="1400"/>
              <a:buChar char="●"/>
            </a:pPr>
            <a:r>
              <a:rPr lang="en"/>
              <a:t>Hungry judges problem.</a:t>
            </a:r>
            <a:endParaRPr/>
          </a:p>
        </p:txBody>
      </p:sp>
      <p:pic>
        <p:nvPicPr>
          <p:cNvPr id="114" name="Google Shape;114;p17"/>
          <p:cNvPicPr preferRelativeResize="0"/>
          <p:nvPr/>
        </p:nvPicPr>
        <p:blipFill>
          <a:blip r:embed="rId3">
            <a:alphaModFix/>
          </a:blip>
          <a:stretch>
            <a:fillRect/>
          </a:stretch>
        </p:blipFill>
        <p:spPr>
          <a:xfrm>
            <a:off x="4570750" y="2229150"/>
            <a:ext cx="4079797" cy="2457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62"/>
          <p:cNvPicPr preferRelativeResize="0"/>
          <p:nvPr/>
        </p:nvPicPr>
        <p:blipFill>
          <a:blip r:embed="rId3">
            <a:alphaModFix/>
          </a:blip>
          <a:stretch>
            <a:fillRect/>
          </a:stretch>
        </p:blipFill>
        <p:spPr>
          <a:xfrm>
            <a:off x="0" y="0"/>
            <a:ext cx="5113024" cy="4229100"/>
          </a:xfrm>
          <a:prstGeom prst="rect">
            <a:avLst/>
          </a:prstGeom>
          <a:noFill/>
          <a:ln>
            <a:noFill/>
          </a:ln>
        </p:spPr>
      </p:pic>
      <p:sp>
        <p:nvSpPr>
          <p:cNvPr id="613" name="Google Shape;613;p62"/>
          <p:cNvSpPr txBox="1"/>
          <p:nvPr>
            <p:ph type="title"/>
          </p:nvPr>
        </p:nvSpPr>
        <p:spPr>
          <a:xfrm>
            <a:off x="311700" y="433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620">
                <a:solidFill>
                  <a:srgbClr val="1155CC"/>
                </a:solidFill>
              </a:rPr>
              <a:t>THANK YOU</a:t>
            </a:r>
            <a:endParaRPr b="1" sz="3620">
              <a:solidFill>
                <a:srgbClr val="1155CC"/>
              </a:solidFill>
            </a:endParaRPr>
          </a:p>
        </p:txBody>
      </p:sp>
      <p:pic>
        <p:nvPicPr>
          <p:cNvPr id="614" name="Google Shape;614;p62"/>
          <p:cNvPicPr preferRelativeResize="0"/>
          <p:nvPr/>
        </p:nvPicPr>
        <p:blipFill rotWithShape="1">
          <a:blip r:embed="rId4">
            <a:alphaModFix/>
          </a:blip>
          <a:srcRect b="4508" l="9956" r="34543" t="18295"/>
          <a:stretch/>
        </p:blipFill>
        <p:spPr>
          <a:xfrm>
            <a:off x="5057775" y="0"/>
            <a:ext cx="4086226" cy="4229099"/>
          </a:xfrm>
          <a:prstGeom prst="rect">
            <a:avLst/>
          </a:prstGeom>
          <a:noFill/>
          <a:ln>
            <a:noFill/>
          </a:ln>
        </p:spPr>
      </p:pic>
      <p:sp>
        <p:nvSpPr>
          <p:cNvPr id="615" name="Google Shape;615;p62"/>
          <p:cNvSpPr txBox="1"/>
          <p:nvPr/>
        </p:nvSpPr>
        <p:spPr>
          <a:xfrm>
            <a:off x="14300" y="3278975"/>
            <a:ext cx="5043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rPr>
              <a:t>LOCKED US OUT OF THE INTERNET</a:t>
            </a:r>
            <a:endParaRPr b="1" sz="2100">
              <a:solidFill>
                <a:schemeClr val="lt1"/>
              </a:solidFill>
            </a:endParaRPr>
          </a:p>
        </p:txBody>
      </p:sp>
      <p:sp>
        <p:nvSpPr>
          <p:cNvPr id="616" name="Google Shape;616;p62"/>
          <p:cNvSpPr txBox="1"/>
          <p:nvPr/>
        </p:nvSpPr>
        <p:spPr>
          <a:xfrm>
            <a:off x="5304225" y="3050375"/>
            <a:ext cx="3761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LOCKED US </a:t>
            </a:r>
            <a:endParaRPr b="1" sz="2400">
              <a:solidFill>
                <a:schemeClr val="lt1"/>
              </a:solidFill>
            </a:endParaRPr>
          </a:p>
          <a:p>
            <a:pPr indent="0" lvl="0" marL="0" rtl="0" algn="ctr">
              <a:spcBef>
                <a:spcPts val="0"/>
              </a:spcBef>
              <a:spcAft>
                <a:spcPts val="0"/>
              </a:spcAft>
              <a:buNone/>
            </a:pPr>
            <a:r>
              <a:rPr b="1" lang="en" sz="2400">
                <a:solidFill>
                  <a:schemeClr val="lt1"/>
                </a:solidFill>
              </a:rPr>
              <a:t>OUT OF THE </a:t>
            </a:r>
            <a:endParaRPr b="1" sz="2400">
              <a:solidFill>
                <a:schemeClr val="lt1"/>
              </a:solidFill>
            </a:endParaRPr>
          </a:p>
          <a:p>
            <a:pPr indent="0" lvl="0" marL="0" rtl="0" algn="ctr">
              <a:spcBef>
                <a:spcPts val="0"/>
              </a:spcBef>
              <a:spcAft>
                <a:spcPts val="0"/>
              </a:spcAft>
              <a:buNone/>
            </a:pPr>
            <a:r>
              <a:rPr b="1" lang="en" sz="2400">
                <a:solidFill>
                  <a:schemeClr val="lt1"/>
                </a:solidFill>
              </a:rPr>
              <a:t>MOBILE PHONES</a:t>
            </a:r>
            <a:endParaRPr b="1" sz="2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1971675" y="926925"/>
            <a:ext cx="5148102" cy="4064175"/>
          </a:xfrm>
          <a:prstGeom prst="rect">
            <a:avLst/>
          </a:prstGeom>
          <a:noFill/>
          <a:ln>
            <a:noFill/>
          </a:ln>
        </p:spPr>
      </p:pic>
      <p:sp>
        <p:nvSpPr>
          <p:cNvPr id="120" name="Google Shape;120;p18"/>
          <p:cNvSpPr txBox="1"/>
          <p:nvPr>
            <p:ph idx="4294967295"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180+ Cognitive Biases of Human</a:t>
            </a:r>
            <a:endParaRPr b="1">
              <a:solidFill>
                <a:srgbClr val="1155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Bias and Fairness Concerns</a:t>
            </a:r>
            <a:endParaRPr b="1">
              <a:solidFill>
                <a:srgbClr val="1155CC"/>
              </a:solidFill>
            </a:endParaRPr>
          </a:p>
        </p:txBody>
      </p:sp>
      <p:pic>
        <p:nvPicPr>
          <p:cNvPr id="126" name="Google Shape;126;p19"/>
          <p:cNvPicPr preferRelativeResize="0"/>
          <p:nvPr/>
        </p:nvPicPr>
        <p:blipFill>
          <a:blip r:embed="rId3">
            <a:alphaModFix/>
          </a:blip>
          <a:stretch>
            <a:fillRect/>
          </a:stretch>
        </p:blipFill>
        <p:spPr>
          <a:xfrm>
            <a:off x="304800" y="1170125"/>
            <a:ext cx="4267201" cy="1100573"/>
          </a:xfrm>
          <a:prstGeom prst="rect">
            <a:avLst/>
          </a:prstGeom>
          <a:noFill/>
          <a:ln>
            <a:noFill/>
          </a:ln>
        </p:spPr>
      </p:pic>
      <p:pic>
        <p:nvPicPr>
          <p:cNvPr id="127" name="Google Shape;127;p19"/>
          <p:cNvPicPr preferRelativeResize="0"/>
          <p:nvPr/>
        </p:nvPicPr>
        <p:blipFill rotWithShape="1">
          <a:blip r:embed="rId4">
            <a:alphaModFix/>
          </a:blip>
          <a:srcRect b="7043" l="20758" r="24090" t="13363"/>
          <a:stretch/>
        </p:blipFill>
        <p:spPr>
          <a:xfrm>
            <a:off x="4875601" y="1093925"/>
            <a:ext cx="3890827" cy="3158500"/>
          </a:xfrm>
          <a:prstGeom prst="rect">
            <a:avLst/>
          </a:prstGeom>
          <a:noFill/>
          <a:ln>
            <a:noFill/>
          </a:ln>
        </p:spPr>
      </p:pic>
      <p:pic>
        <p:nvPicPr>
          <p:cNvPr id="128" name="Google Shape;128;p19"/>
          <p:cNvPicPr preferRelativeResize="0"/>
          <p:nvPr/>
        </p:nvPicPr>
        <p:blipFill>
          <a:blip r:embed="rId5">
            <a:alphaModFix/>
          </a:blip>
          <a:stretch>
            <a:fillRect/>
          </a:stretch>
        </p:blipFill>
        <p:spPr>
          <a:xfrm>
            <a:off x="609600" y="2700338"/>
            <a:ext cx="3890825" cy="15287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Bias and Fairness Concerns</a:t>
            </a:r>
            <a:endParaRPr b="1">
              <a:solidFill>
                <a:srgbClr val="1155CC"/>
              </a:solidFill>
            </a:endParaRPr>
          </a:p>
        </p:txBody>
      </p:sp>
      <p:pic>
        <p:nvPicPr>
          <p:cNvPr id="134" name="Google Shape;134;p20"/>
          <p:cNvPicPr preferRelativeResize="0"/>
          <p:nvPr/>
        </p:nvPicPr>
        <p:blipFill>
          <a:blip r:embed="rId3">
            <a:alphaModFix/>
          </a:blip>
          <a:stretch>
            <a:fillRect/>
          </a:stretch>
        </p:blipFill>
        <p:spPr>
          <a:xfrm>
            <a:off x="328625" y="975350"/>
            <a:ext cx="6242775" cy="1805050"/>
          </a:xfrm>
          <a:prstGeom prst="rect">
            <a:avLst/>
          </a:prstGeom>
          <a:noFill/>
          <a:ln>
            <a:noFill/>
          </a:ln>
        </p:spPr>
      </p:pic>
      <p:sp>
        <p:nvSpPr>
          <p:cNvPr id="135" name="Google Shape;135;p20"/>
          <p:cNvSpPr txBox="1"/>
          <p:nvPr/>
        </p:nvSpPr>
        <p:spPr>
          <a:xfrm>
            <a:off x="6924525" y="1166875"/>
            <a:ext cx="1907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COMPAS</a:t>
            </a:r>
            <a:endParaRPr/>
          </a:p>
          <a:p>
            <a:pPr indent="0" lvl="0" marL="0" rtl="0" algn="l">
              <a:spcBef>
                <a:spcPts val="0"/>
              </a:spcBef>
              <a:spcAft>
                <a:spcPts val="0"/>
              </a:spcAft>
              <a:buNone/>
            </a:pPr>
            <a:r>
              <a:rPr lang="en"/>
              <a:t>prediction error and follow up analysis show African americans are discriminated against</a:t>
            </a:r>
            <a:endParaRPr/>
          </a:p>
        </p:txBody>
      </p:sp>
      <p:pic>
        <p:nvPicPr>
          <p:cNvPr id="136" name="Google Shape;136;p20"/>
          <p:cNvPicPr preferRelativeResize="0"/>
          <p:nvPr/>
        </p:nvPicPr>
        <p:blipFill rotWithShape="1">
          <a:blip r:embed="rId4">
            <a:alphaModFix/>
          </a:blip>
          <a:srcRect b="54509" l="10522" r="5563" t="28216"/>
          <a:stretch/>
        </p:blipFill>
        <p:spPr>
          <a:xfrm>
            <a:off x="537375" y="3437400"/>
            <a:ext cx="7844448" cy="908275"/>
          </a:xfrm>
          <a:prstGeom prst="rect">
            <a:avLst/>
          </a:prstGeom>
          <a:noFill/>
          <a:ln>
            <a:noFill/>
          </a:ln>
        </p:spPr>
      </p:pic>
      <p:sp>
        <p:nvSpPr>
          <p:cNvPr id="137" name="Google Shape;137;p20"/>
          <p:cNvSpPr txBox="1"/>
          <p:nvPr/>
        </p:nvSpPr>
        <p:spPr>
          <a:xfrm>
            <a:off x="429900" y="4421875"/>
            <a:ext cx="840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a:t>
            </a:r>
            <a:r>
              <a:rPr lang="en"/>
              <a:t>ore than 55% of U.S. human resources managers using predictive algorithms</a:t>
            </a:r>
            <a:endParaRPr/>
          </a:p>
          <a:p>
            <a:pPr indent="0" lvl="0" marL="0" rtl="0" algn="ctr">
              <a:spcBef>
                <a:spcPts val="0"/>
              </a:spcBef>
              <a:spcAft>
                <a:spcPts val="0"/>
              </a:spcAft>
              <a:buNone/>
            </a:pPr>
            <a:r>
              <a:rPr lang="en"/>
              <a:t> to help them make recruitment choices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155CC"/>
                </a:solidFill>
              </a:rPr>
              <a:t>What is Bias?</a:t>
            </a:r>
            <a:endParaRPr b="1">
              <a:solidFill>
                <a:srgbClr val="1155CC"/>
              </a:solidFill>
            </a:endParaRPr>
          </a:p>
        </p:txBody>
      </p:sp>
      <p:sp>
        <p:nvSpPr>
          <p:cNvPr id="143" name="Google Shape;143;p21"/>
          <p:cNvSpPr txBox="1"/>
          <p:nvPr/>
        </p:nvSpPr>
        <p:spPr>
          <a:xfrm>
            <a:off x="844450" y="1320425"/>
            <a:ext cx="7170300" cy="1426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0000"/>
              </a:buClr>
              <a:buSzPts val="1600"/>
              <a:buChar char="●"/>
            </a:pPr>
            <a:r>
              <a:rPr lang="en" sz="1600">
                <a:solidFill>
                  <a:srgbClr val="FF0000"/>
                </a:solidFill>
              </a:rPr>
              <a:t>Selection, Sampling and Reporting Bias</a:t>
            </a:r>
            <a:endParaRPr sz="1600">
              <a:solidFill>
                <a:srgbClr val="FF0000"/>
              </a:solidFill>
            </a:endParaRPr>
          </a:p>
          <a:p>
            <a:pPr indent="-330200" lvl="0" marL="457200" rtl="0" algn="l">
              <a:spcBef>
                <a:spcPts val="1000"/>
              </a:spcBef>
              <a:spcAft>
                <a:spcPts val="0"/>
              </a:spcAft>
              <a:buClr>
                <a:srgbClr val="FF0000"/>
              </a:buClr>
              <a:buSzPts val="1600"/>
              <a:buChar char="●"/>
            </a:pPr>
            <a:r>
              <a:rPr lang="en" sz="1600">
                <a:solidFill>
                  <a:srgbClr val="FF0000"/>
                </a:solidFill>
              </a:rPr>
              <a:t>Bias of an estimator</a:t>
            </a:r>
            <a:endParaRPr sz="1600">
              <a:solidFill>
                <a:srgbClr val="FF0000"/>
              </a:solidFill>
            </a:endParaRPr>
          </a:p>
          <a:p>
            <a:pPr indent="-330200" lvl="0" marL="457200" rtl="0" algn="l">
              <a:spcBef>
                <a:spcPts val="1000"/>
              </a:spcBef>
              <a:spcAft>
                <a:spcPts val="1000"/>
              </a:spcAft>
              <a:buClr>
                <a:srgbClr val="6AA84F"/>
              </a:buClr>
              <a:buSzPts val="1600"/>
              <a:buChar char="●"/>
            </a:pPr>
            <a:r>
              <a:rPr lang="en" sz="1600">
                <a:solidFill>
                  <a:srgbClr val="6AA84F"/>
                </a:solidFill>
              </a:rPr>
              <a:t>Bias against the racial, gender, minority discriminations and prejudices in historical context</a:t>
            </a:r>
            <a:endParaRPr sz="1600">
              <a:solidFill>
                <a:srgbClr val="6AA84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